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3"/>
  </p:notesMasterIdLst>
  <p:sldIdLst>
    <p:sldId id="256" r:id="rId2"/>
    <p:sldId id="257" r:id="rId3"/>
    <p:sldId id="338" r:id="rId4"/>
    <p:sldId id="316" r:id="rId5"/>
    <p:sldId id="317" r:id="rId6"/>
    <p:sldId id="318" r:id="rId7"/>
    <p:sldId id="319" r:id="rId8"/>
    <p:sldId id="320" r:id="rId9"/>
    <p:sldId id="321" r:id="rId10"/>
    <p:sldId id="322" r:id="rId11"/>
    <p:sldId id="323" r:id="rId12"/>
    <p:sldId id="324" r:id="rId13"/>
    <p:sldId id="325" r:id="rId14"/>
    <p:sldId id="335" r:id="rId15"/>
    <p:sldId id="327" r:id="rId16"/>
    <p:sldId id="328" r:id="rId17"/>
    <p:sldId id="337" r:id="rId18"/>
    <p:sldId id="326" r:id="rId19"/>
    <p:sldId id="329" r:id="rId20"/>
    <p:sldId id="330" r:id="rId21"/>
    <p:sldId id="331" r:id="rId22"/>
    <p:sldId id="260"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7" r:id="rId38"/>
    <p:sldId id="276" r:id="rId39"/>
    <p:sldId id="279" r:id="rId40"/>
    <p:sldId id="278" r:id="rId41"/>
    <p:sldId id="280" r:id="rId42"/>
    <p:sldId id="281" r:id="rId43"/>
    <p:sldId id="282" r:id="rId44"/>
    <p:sldId id="261" r:id="rId45"/>
    <p:sldId id="283" r:id="rId46"/>
    <p:sldId id="284" r:id="rId47"/>
    <p:sldId id="285" r:id="rId48"/>
    <p:sldId id="286" r:id="rId49"/>
    <p:sldId id="287" r:id="rId50"/>
    <p:sldId id="288" r:id="rId51"/>
    <p:sldId id="289" r:id="rId52"/>
    <p:sldId id="290" r:id="rId53"/>
    <p:sldId id="291" r:id="rId54"/>
    <p:sldId id="292" r:id="rId55"/>
    <p:sldId id="293" r:id="rId56"/>
    <p:sldId id="294" r:id="rId57"/>
    <p:sldId id="295" r:id="rId58"/>
    <p:sldId id="296" r:id="rId59"/>
    <p:sldId id="297" r:id="rId60"/>
    <p:sldId id="298" r:id="rId61"/>
    <p:sldId id="299" r:id="rId62"/>
    <p:sldId id="300" r:id="rId63"/>
    <p:sldId id="301" r:id="rId64"/>
    <p:sldId id="302" r:id="rId65"/>
    <p:sldId id="303" r:id="rId66"/>
    <p:sldId id="304" r:id="rId67"/>
    <p:sldId id="332" r:id="rId68"/>
    <p:sldId id="306" r:id="rId69"/>
    <p:sldId id="307" r:id="rId70"/>
    <p:sldId id="336" r:id="rId71"/>
    <p:sldId id="333" r:id="rId72"/>
    <p:sldId id="334" r:id="rId73"/>
    <p:sldId id="308" r:id="rId74"/>
    <p:sldId id="309" r:id="rId75"/>
    <p:sldId id="310" r:id="rId76"/>
    <p:sldId id="311" r:id="rId77"/>
    <p:sldId id="313" r:id="rId78"/>
    <p:sldId id="339" r:id="rId79"/>
    <p:sldId id="312" r:id="rId80"/>
    <p:sldId id="314" r:id="rId81"/>
    <p:sldId id="315"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2683"/>
  </p:normalViewPr>
  <p:slideViewPr>
    <p:cSldViewPr snapToGrid="0" snapToObjects="1">
      <p:cViewPr>
        <p:scale>
          <a:sx n="100" d="100"/>
          <a:sy n="100" d="100"/>
        </p:scale>
        <p:origin x="1560"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presProps" Target="presProps.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tableStyles" Target="tableStyles.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viewProps" Target="viewProp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theme" Target="theme/theme1.xml" /></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25CEEC-5FFF-B44C-8A2B-DBBA70EB0BE3}" type="doc">
      <dgm:prSet loTypeId="urn:microsoft.com/office/officeart/2005/8/layout/hProcess6" loCatId="" qsTypeId="urn:microsoft.com/office/officeart/2005/8/quickstyle/simple4" qsCatId="simple" csTypeId="urn:microsoft.com/office/officeart/2005/8/colors/colorful3" csCatId="colorful" phldr="1"/>
      <dgm:spPr/>
      <dgm:t>
        <a:bodyPr/>
        <a:lstStyle/>
        <a:p>
          <a:endParaRPr lang="en-US"/>
        </a:p>
      </dgm:t>
    </dgm:pt>
    <dgm:pt modelId="{7B9E00C6-2AFC-2641-8BD1-EC9320D80177}">
      <dgm:prSet phldrT="[Text]"/>
      <dgm:spPr/>
      <dgm:t>
        <a:bodyPr/>
        <a:lstStyle/>
        <a:p>
          <a:pPr algn="l"/>
          <a:r>
            <a:rPr lang="en-US" b="1">
              <a:solidFill>
                <a:schemeClr val="accent6">
                  <a:lumMod val="50000"/>
                </a:schemeClr>
              </a:solidFill>
            </a:rPr>
            <a:t>LARGE VESSEL..</a:t>
          </a:r>
        </a:p>
      </dgm:t>
    </dgm:pt>
    <dgm:pt modelId="{CCA4A39F-E91D-7842-9016-E398B94F0775}" type="parTrans" cxnId="{E66892F6-CF8E-A14B-8BAD-F66AC696BC4B}">
      <dgm:prSet/>
      <dgm:spPr/>
      <dgm:t>
        <a:bodyPr/>
        <a:lstStyle/>
        <a:p>
          <a:endParaRPr lang="en-US"/>
        </a:p>
      </dgm:t>
    </dgm:pt>
    <dgm:pt modelId="{BEA39E4F-1269-AA42-A412-8B13B7E48321}" type="sibTrans" cxnId="{E66892F6-CF8E-A14B-8BAD-F66AC696BC4B}">
      <dgm:prSet/>
      <dgm:spPr/>
      <dgm:t>
        <a:bodyPr/>
        <a:lstStyle/>
        <a:p>
          <a:endParaRPr lang="en-US"/>
        </a:p>
      </dgm:t>
    </dgm:pt>
    <dgm:pt modelId="{792F37CE-D065-AB4E-B3BE-FAA5CC864ADF}">
      <dgm:prSet phldrT="[Text]" custT="1"/>
      <dgm:spPr/>
      <dgm:t>
        <a:bodyPr/>
        <a:lstStyle/>
        <a:p>
          <a:pPr marL="285750" lvl="1" indent="0" algn="l" defTabSz="1600200">
            <a:lnSpc>
              <a:spcPct val="90000"/>
            </a:lnSpc>
            <a:spcBef>
              <a:spcPct val="0"/>
            </a:spcBef>
            <a:spcAft>
              <a:spcPct val="15000"/>
            </a:spcAft>
            <a:buNone/>
          </a:pPr>
          <a:r>
            <a:rPr lang="en-US" sz="2000" b="1">
              <a:solidFill>
                <a:schemeClr val="tx1"/>
              </a:solidFill>
            </a:rPr>
            <a:t>Aorta and its major branches.. </a:t>
          </a:r>
        </a:p>
      </dgm:t>
    </dgm:pt>
    <dgm:pt modelId="{703957CA-D707-2348-9EB6-00DFC0055967}" type="parTrans" cxnId="{EB28E9B9-FF87-DA4E-A2A9-2F838B9FEFD5}">
      <dgm:prSet/>
      <dgm:spPr/>
      <dgm:t>
        <a:bodyPr/>
        <a:lstStyle/>
        <a:p>
          <a:endParaRPr lang="en-US"/>
        </a:p>
      </dgm:t>
    </dgm:pt>
    <dgm:pt modelId="{08202785-FCB4-C649-B303-92B49D751785}" type="sibTrans" cxnId="{EB28E9B9-FF87-DA4E-A2A9-2F838B9FEFD5}">
      <dgm:prSet/>
      <dgm:spPr/>
      <dgm:t>
        <a:bodyPr/>
        <a:lstStyle/>
        <a:p>
          <a:endParaRPr lang="en-US"/>
        </a:p>
      </dgm:t>
    </dgm:pt>
    <dgm:pt modelId="{6E1CEEEB-67E0-FA48-9FD5-84AB7F684850}">
      <dgm:prSet phldrT="[Text]" phldr="1"/>
      <dgm:spPr/>
      <dgm:t>
        <a:bodyPr/>
        <a:lstStyle/>
        <a:p>
          <a:pPr marL="285750" marR="0" lvl="1" indent="-285750" algn="l" defTabSz="1600200" rtl="0" eaLnBrk="1" fontAlgn="auto" latinLnBrk="0" hangingPunct="1">
            <a:lnSpc>
              <a:spcPct val="90000"/>
            </a:lnSpc>
            <a:spcBef>
              <a:spcPct val="0"/>
            </a:spcBef>
            <a:spcAft>
              <a:spcPct val="15000"/>
            </a:spcAft>
            <a:buClrTx/>
            <a:buSzTx/>
            <a:buFontTx/>
            <a:buNone/>
            <a:tabLst/>
            <a:defRPr/>
          </a:pPr>
          <a:endParaRPr lang="en-US" sz="2000"/>
        </a:p>
      </dgm:t>
    </dgm:pt>
    <dgm:pt modelId="{520CC618-F205-8842-9CDD-D4262C31A4B2}" type="parTrans" cxnId="{F7268EEE-82DD-BF49-A341-61550B2BDF39}">
      <dgm:prSet/>
      <dgm:spPr/>
      <dgm:t>
        <a:bodyPr/>
        <a:lstStyle/>
        <a:p>
          <a:endParaRPr lang="en-US"/>
        </a:p>
      </dgm:t>
    </dgm:pt>
    <dgm:pt modelId="{AB2E63CB-096B-0A4A-B92F-D8DFF60D9CDA}" type="sibTrans" cxnId="{F7268EEE-82DD-BF49-A341-61550B2BDF39}">
      <dgm:prSet/>
      <dgm:spPr/>
      <dgm:t>
        <a:bodyPr/>
        <a:lstStyle/>
        <a:p>
          <a:endParaRPr lang="en-US"/>
        </a:p>
      </dgm:t>
    </dgm:pt>
    <dgm:pt modelId="{B77CFAA1-1917-3F45-B7EA-DC57AD180D08}">
      <dgm:prSet phldrT="[Text]"/>
      <dgm:spPr/>
      <dgm:t>
        <a:bodyPr/>
        <a:lstStyle/>
        <a:p>
          <a:r>
            <a:rPr lang="en-US" b="1">
              <a:solidFill>
                <a:srgbClr val="FFFF00"/>
              </a:solidFill>
            </a:rPr>
            <a:t>MEDIUM VESSEL..</a:t>
          </a:r>
        </a:p>
      </dgm:t>
    </dgm:pt>
    <dgm:pt modelId="{6A9221B8-8525-AD4D-B935-C6C20A87604B}" type="parTrans" cxnId="{34803004-5C94-A04E-A658-E70962FED67B}">
      <dgm:prSet/>
      <dgm:spPr/>
      <dgm:t>
        <a:bodyPr/>
        <a:lstStyle/>
        <a:p>
          <a:endParaRPr lang="en-US"/>
        </a:p>
      </dgm:t>
    </dgm:pt>
    <dgm:pt modelId="{5CB523EF-60D4-DB4A-8C48-CC1E23386023}" type="sibTrans" cxnId="{34803004-5C94-A04E-A658-E70962FED67B}">
      <dgm:prSet/>
      <dgm:spPr/>
      <dgm:t>
        <a:bodyPr/>
        <a:lstStyle/>
        <a:p>
          <a:endParaRPr lang="en-US"/>
        </a:p>
      </dgm:t>
    </dgm:pt>
    <dgm:pt modelId="{37D02FC9-EAB3-FB4A-AE3F-D8CAFBFA4165}">
      <dgm:prSet phldrT="[Text]"/>
      <dgm:spPr/>
      <dgm:t>
        <a:bodyPr/>
        <a:lstStyle/>
        <a:p>
          <a:pPr marL="285750" lvl="1" indent="0" algn="l" defTabSz="1600200">
            <a:lnSpc>
              <a:spcPct val="90000"/>
            </a:lnSpc>
            <a:spcBef>
              <a:spcPct val="0"/>
            </a:spcBef>
            <a:spcAft>
              <a:spcPct val="15000"/>
            </a:spcAft>
            <a:buNone/>
          </a:pPr>
          <a:r>
            <a:rPr lang="en-US" b="1">
              <a:solidFill>
                <a:srgbClr val="002060"/>
              </a:solidFill>
            </a:rPr>
            <a:t>Smaller than the major aortic branches..</a:t>
          </a:r>
        </a:p>
      </dgm:t>
    </dgm:pt>
    <dgm:pt modelId="{4162477C-4462-7E41-956C-A14545C6FED5}" type="parTrans" cxnId="{3CE64352-5569-9F40-ADC1-0CF5627129B1}">
      <dgm:prSet/>
      <dgm:spPr/>
      <dgm:t>
        <a:bodyPr/>
        <a:lstStyle/>
        <a:p>
          <a:endParaRPr lang="en-US"/>
        </a:p>
      </dgm:t>
    </dgm:pt>
    <dgm:pt modelId="{9C081E16-EC02-8341-87E3-C0B7891326AC}" type="sibTrans" cxnId="{3CE64352-5569-9F40-ADC1-0CF5627129B1}">
      <dgm:prSet/>
      <dgm:spPr/>
      <dgm:t>
        <a:bodyPr/>
        <a:lstStyle/>
        <a:p>
          <a:endParaRPr lang="en-US"/>
        </a:p>
      </dgm:t>
    </dgm:pt>
    <dgm:pt modelId="{C7168EFB-6231-7B48-8E16-1039FB48B1E2}">
      <dgm:prSet phldrT="[Text]" phldr="1"/>
      <dgm:spPr/>
      <dgm:t>
        <a:bodyPr/>
        <a:lstStyle/>
        <a:p>
          <a:pPr marL="285750" marR="0" lvl="1" indent="-285750" algn="l" defTabSz="1600200" rtl="0" eaLnBrk="1" fontAlgn="auto" latinLnBrk="0" hangingPunct="1">
            <a:lnSpc>
              <a:spcPct val="90000"/>
            </a:lnSpc>
            <a:spcBef>
              <a:spcPct val="0"/>
            </a:spcBef>
            <a:spcAft>
              <a:spcPct val="15000"/>
            </a:spcAft>
            <a:buClrTx/>
            <a:buSzTx/>
            <a:buFontTx/>
            <a:buNone/>
            <a:tabLst/>
            <a:defRPr/>
          </a:pPr>
          <a:endParaRPr lang="en-US"/>
        </a:p>
      </dgm:t>
    </dgm:pt>
    <dgm:pt modelId="{A1B7DE3A-705A-E04C-845C-17E69DBE12C9}" type="parTrans" cxnId="{99654DA4-F794-2740-9016-A2EA830900F0}">
      <dgm:prSet/>
      <dgm:spPr/>
      <dgm:t>
        <a:bodyPr/>
        <a:lstStyle/>
        <a:p>
          <a:endParaRPr lang="en-US"/>
        </a:p>
      </dgm:t>
    </dgm:pt>
    <dgm:pt modelId="{763A82A5-77F1-6747-A0BF-F05EEC32C1EE}" type="sibTrans" cxnId="{99654DA4-F794-2740-9016-A2EA830900F0}">
      <dgm:prSet/>
      <dgm:spPr/>
      <dgm:t>
        <a:bodyPr/>
        <a:lstStyle/>
        <a:p>
          <a:endParaRPr lang="en-US"/>
        </a:p>
      </dgm:t>
    </dgm:pt>
    <dgm:pt modelId="{0A0008E3-1E91-2341-9EE2-B29A69461EC4}">
      <dgm:prSet phldrT="[Text]"/>
      <dgm:spPr/>
      <dgm:t>
        <a:bodyPr/>
        <a:lstStyle/>
        <a:p>
          <a:pPr algn="l"/>
          <a:r>
            <a:rPr lang="en-US" b="1"/>
            <a:t>SMALL VESSEL..</a:t>
          </a:r>
        </a:p>
      </dgm:t>
    </dgm:pt>
    <dgm:pt modelId="{065962B0-BFB5-7243-99A2-F2953DD40792}" type="parTrans" cxnId="{28A3A0FE-58E8-D243-B4E3-28F4BBE2EF87}">
      <dgm:prSet/>
      <dgm:spPr/>
      <dgm:t>
        <a:bodyPr/>
        <a:lstStyle/>
        <a:p>
          <a:endParaRPr lang="en-US"/>
        </a:p>
      </dgm:t>
    </dgm:pt>
    <dgm:pt modelId="{512146FC-D46F-FD4E-A0AC-91FC73B8850A}" type="sibTrans" cxnId="{28A3A0FE-58E8-D243-B4E3-28F4BBE2EF87}">
      <dgm:prSet/>
      <dgm:spPr/>
      <dgm:t>
        <a:bodyPr/>
        <a:lstStyle/>
        <a:p>
          <a:endParaRPr lang="en-US"/>
        </a:p>
      </dgm:t>
    </dgm:pt>
    <dgm:pt modelId="{E7A0439C-A641-A943-94F9-73C2FA862FBE}">
      <dgm:prSet phldrT="[Text]" phldr="1"/>
      <dgm:spPr/>
      <dgm:t>
        <a:bodyPr/>
        <a:lstStyle/>
        <a:p>
          <a:endParaRPr lang="en-US"/>
        </a:p>
      </dgm:t>
    </dgm:pt>
    <dgm:pt modelId="{84F7ECFC-A11B-4942-8215-006929B11C53}" type="parTrans" cxnId="{C5A154DA-F7A0-064A-B59A-CE28283906D8}">
      <dgm:prSet/>
      <dgm:spPr/>
      <dgm:t>
        <a:bodyPr/>
        <a:lstStyle/>
        <a:p>
          <a:endParaRPr lang="en-US"/>
        </a:p>
      </dgm:t>
    </dgm:pt>
    <dgm:pt modelId="{110973C2-835B-7A40-AFCC-1B290CB3C1D4}" type="sibTrans" cxnId="{C5A154DA-F7A0-064A-B59A-CE28283906D8}">
      <dgm:prSet/>
      <dgm:spPr/>
      <dgm:t>
        <a:bodyPr/>
        <a:lstStyle/>
        <a:p>
          <a:endParaRPr lang="en-US"/>
        </a:p>
      </dgm:t>
    </dgm:pt>
    <dgm:pt modelId="{6562F470-E4BD-4044-B3FE-5A8B6187D74D}">
      <dgm:prSet phldrT="[Text]"/>
      <dgm:spPr/>
      <dgm:t>
        <a:bodyPr/>
        <a:lstStyle/>
        <a:p>
          <a:r>
            <a:rPr lang="en-US" b="1">
              <a:solidFill>
                <a:srgbClr val="0070C0"/>
              </a:solidFill>
            </a:rPr>
            <a:t>Capillaries, </a:t>
          </a:r>
          <a:r>
            <a:rPr lang="en-US" b="1" err="1">
              <a:solidFill>
                <a:srgbClr val="0070C0"/>
              </a:solidFill>
            </a:rPr>
            <a:t>postcapillary</a:t>
          </a:r>
          <a:r>
            <a:rPr lang="en-US" b="1">
              <a:solidFill>
                <a:srgbClr val="0070C0"/>
              </a:solidFill>
            </a:rPr>
            <a:t> </a:t>
          </a:r>
          <a:r>
            <a:rPr lang="en-US" b="1" err="1">
              <a:solidFill>
                <a:srgbClr val="0070C0"/>
              </a:solidFill>
            </a:rPr>
            <a:t>venules</a:t>
          </a:r>
          <a:r>
            <a:rPr lang="en-US" b="1">
              <a:solidFill>
                <a:srgbClr val="0070C0"/>
              </a:solidFill>
            </a:rPr>
            <a:t>, and arterioles.. </a:t>
          </a:r>
        </a:p>
      </dgm:t>
    </dgm:pt>
    <dgm:pt modelId="{C323E181-CDD6-DA4F-B9CF-6E94B5252BEE}" type="parTrans" cxnId="{E56D1BDF-8FA3-9E46-A28A-71FC1BE558D2}">
      <dgm:prSet/>
      <dgm:spPr/>
      <dgm:t>
        <a:bodyPr/>
        <a:lstStyle/>
        <a:p>
          <a:endParaRPr lang="en-US"/>
        </a:p>
      </dgm:t>
    </dgm:pt>
    <dgm:pt modelId="{FB6B2129-4A47-6D4A-BC7B-A129CDBC202A}" type="sibTrans" cxnId="{E56D1BDF-8FA3-9E46-A28A-71FC1BE558D2}">
      <dgm:prSet/>
      <dgm:spPr/>
      <dgm:t>
        <a:bodyPr/>
        <a:lstStyle/>
        <a:p>
          <a:endParaRPr lang="en-US"/>
        </a:p>
      </dgm:t>
    </dgm:pt>
    <dgm:pt modelId="{A268E0AC-8491-0A4F-85FD-03FA26D21396}" type="pres">
      <dgm:prSet presAssocID="{6325CEEC-5FFF-B44C-8A2B-DBBA70EB0BE3}" presName="theList" presStyleCnt="0">
        <dgm:presLayoutVars>
          <dgm:dir/>
          <dgm:animLvl val="lvl"/>
          <dgm:resizeHandles val="exact"/>
        </dgm:presLayoutVars>
      </dgm:prSet>
      <dgm:spPr/>
    </dgm:pt>
    <dgm:pt modelId="{5A391E5C-2371-F443-9149-423FB2F30726}" type="pres">
      <dgm:prSet presAssocID="{7B9E00C6-2AFC-2641-8BD1-EC9320D80177}" presName="compNode" presStyleCnt="0"/>
      <dgm:spPr/>
    </dgm:pt>
    <dgm:pt modelId="{C31CA0E4-0153-1F43-B7FC-B9CC3E8D477F}" type="pres">
      <dgm:prSet presAssocID="{7B9E00C6-2AFC-2641-8BD1-EC9320D80177}" presName="noGeometry" presStyleCnt="0"/>
      <dgm:spPr/>
    </dgm:pt>
    <dgm:pt modelId="{93180506-A7A7-DE4F-A3A0-0E74532CF59F}" type="pres">
      <dgm:prSet presAssocID="{7B9E00C6-2AFC-2641-8BD1-EC9320D80177}" presName="childTextVisible" presStyleLbl="bgAccFollowNode1" presStyleIdx="0" presStyleCnt="3" custScaleY="148501">
        <dgm:presLayoutVars>
          <dgm:bulletEnabled val="1"/>
        </dgm:presLayoutVars>
      </dgm:prSet>
      <dgm:spPr/>
    </dgm:pt>
    <dgm:pt modelId="{08BCFAD4-361A-1745-B0B1-CDAA8A4E3113}" type="pres">
      <dgm:prSet presAssocID="{7B9E00C6-2AFC-2641-8BD1-EC9320D80177}" presName="childTextHidden" presStyleLbl="bgAccFollowNode1" presStyleIdx="0" presStyleCnt="3"/>
      <dgm:spPr/>
    </dgm:pt>
    <dgm:pt modelId="{4CB873BA-E302-1541-BD71-347213B5C72A}" type="pres">
      <dgm:prSet presAssocID="{7B9E00C6-2AFC-2641-8BD1-EC9320D80177}" presName="parentText" presStyleLbl="node1" presStyleIdx="0" presStyleCnt="3">
        <dgm:presLayoutVars>
          <dgm:chMax val="1"/>
          <dgm:bulletEnabled val="1"/>
        </dgm:presLayoutVars>
      </dgm:prSet>
      <dgm:spPr/>
    </dgm:pt>
    <dgm:pt modelId="{A0814352-DF86-EA4A-9D2E-C343CCDFCA93}" type="pres">
      <dgm:prSet presAssocID="{7B9E00C6-2AFC-2641-8BD1-EC9320D80177}" presName="aSpace" presStyleCnt="0"/>
      <dgm:spPr/>
    </dgm:pt>
    <dgm:pt modelId="{77472D7F-0312-9A4E-AEB2-3005FB89765F}" type="pres">
      <dgm:prSet presAssocID="{B77CFAA1-1917-3F45-B7EA-DC57AD180D08}" presName="compNode" presStyleCnt="0"/>
      <dgm:spPr/>
    </dgm:pt>
    <dgm:pt modelId="{90DDC65F-E4DB-2241-9293-C48DF3BCC071}" type="pres">
      <dgm:prSet presAssocID="{B77CFAA1-1917-3F45-B7EA-DC57AD180D08}" presName="noGeometry" presStyleCnt="0"/>
      <dgm:spPr/>
    </dgm:pt>
    <dgm:pt modelId="{CCCC4F6A-C497-334D-AC16-CF9C9C289D79}" type="pres">
      <dgm:prSet presAssocID="{B77CFAA1-1917-3F45-B7EA-DC57AD180D08}" presName="childTextVisible" presStyleLbl="bgAccFollowNode1" presStyleIdx="1" presStyleCnt="3" custScaleY="125896">
        <dgm:presLayoutVars>
          <dgm:bulletEnabled val="1"/>
        </dgm:presLayoutVars>
      </dgm:prSet>
      <dgm:spPr/>
    </dgm:pt>
    <dgm:pt modelId="{BF2DC166-D974-C943-9689-A5D21F9825DA}" type="pres">
      <dgm:prSet presAssocID="{B77CFAA1-1917-3F45-B7EA-DC57AD180D08}" presName="childTextHidden" presStyleLbl="bgAccFollowNode1" presStyleIdx="1" presStyleCnt="3"/>
      <dgm:spPr/>
    </dgm:pt>
    <dgm:pt modelId="{6EA13DB0-3D8C-474A-B7EE-125BCB3A68C8}" type="pres">
      <dgm:prSet presAssocID="{B77CFAA1-1917-3F45-B7EA-DC57AD180D08}" presName="parentText" presStyleLbl="node1" presStyleIdx="1" presStyleCnt="3">
        <dgm:presLayoutVars>
          <dgm:chMax val="1"/>
          <dgm:bulletEnabled val="1"/>
        </dgm:presLayoutVars>
      </dgm:prSet>
      <dgm:spPr/>
    </dgm:pt>
    <dgm:pt modelId="{9410FBA9-406E-F140-A0C2-4C595AF2500A}" type="pres">
      <dgm:prSet presAssocID="{B77CFAA1-1917-3F45-B7EA-DC57AD180D08}" presName="aSpace" presStyleCnt="0"/>
      <dgm:spPr/>
    </dgm:pt>
    <dgm:pt modelId="{6CB6BB02-3871-3D47-AF36-4ADA80BCF457}" type="pres">
      <dgm:prSet presAssocID="{0A0008E3-1E91-2341-9EE2-B29A69461EC4}" presName="compNode" presStyleCnt="0"/>
      <dgm:spPr/>
    </dgm:pt>
    <dgm:pt modelId="{8AD2B705-A775-BE45-BD55-39479A10519C}" type="pres">
      <dgm:prSet presAssocID="{0A0008E3-1E91-2341-9EE2-B29A69461EC4}" presName="noGeometry" presStyleCnt="0"/>
      <dgm:spPr/>
    </dgm:pt>
    <dgm:pt modelId="{6B8475E7-FE7B-CC4D-AE2C-C891141F5ED3}" type="pres">
      <dgm:prSet presAssocID="{0A0008E3-1E91-2341-9EE2-B29A69461EC4}" presName="childTextVisible" presStyleLbl="bgAccFollowNode1" presStyleIdx="2" presStyleCnt="3" custScaleY="90521" custLinFactNeighborX="189" custLinFactNeighborY="837">
        <dgm:presLayoutVars>
          <dgm:bulletEnabled val="1"/>
        </dgm:presLayoutVars>
      </dgm:prSet>
      <dgm:spPr/>
    </dgm:pt>
    <dgm:pt modelId="{719163AB-93E6-FD4C-AE4C-7C8A372F56D7}" type="pres">
      <dgm:prSet presAssocID="{0A0008E3-1E91-2341-9EE2-B29A69461EC4}" presName="childTextHidden" presStyleLbl="bgAccFollowNode1" presStyleIdx="2" presStyleCnt="3"/>
      <dgm:spPr/>
    </dgm:pt>
    <dgm:pt modelId="{D8A58E23-470A-0746-84D1-48D024E6017F}" type="pres">
      <dgm:prSet presAssocID="{0A0008E3-1E91-2341-9EE2-B29A69461EC4}" presName="parentText" presStyleLbl="node1" presStyleIdx="2" presStyleCnt="3">
        <dgm:presLayoutVars>
          <dgm:chMax val="1"/>
          <dgm:bulletEnabled val="1"/>
        </dgm:presLayoutVars>
      </dgm:prSet>
      <dgm:spPr/>
    </dgm:pt>
  </dgm:ptLst>
  <dgm:cxnLst>
    <dgm:cxn modelId="{34803004-5C94-A04E-A658-E70962FED67B}" srcId="{6325CEEC-5FFF-B44C-8A2B-DBBA70EB0BE3}" destId="{B77CFAA1-1917-3F45-B7EA-DC57AD180D08}" srcOrd="1" destOrd="0" parTransId="{6A9221B8-8525-AD4D-B935-C6C20A87604B}" sibTransId="{5CB523EF-60D4-DB4A-8C48-CC1E23386023}"/>
    <dgm:cxn modelId="{D2728004-B853-E743-9832-FB4495AF41E0}" type="presOf" srcId="{37D02FC9-EAB3-FB4A-AE3F-D8CAFBFA4165}" destId="{CCCC4F6A-C497-334D-AC16-CF9C9C289D79}" srcOrd="0" destOrd="0" presId="urn:microsoft.com/office/officeart/2005/8/layout/hProcess6"/>
    <dgm:cxn modelId="{468F2308-D5C8-4044-8815-5EB77015FBC5}" type="presOf" srcId="{6325CEEC-5FFF-B44C-8A2B-DBBA70EB0BE3}" destId="{A268E0AC-8491-0A4F-85FD-03FA26D21396}" srcOrd="0" destOrd="0" presId="urn:microsoft.com/office/officeart/2005/8/layout/hProcess6"/>
    <dgm:cxn modelId="{BCF5DF64-CBFD-3A42-B83C-61E8228E49FA}" type="presOf" srcId="{E7A0439C-A641-A943-94F9-73C2FA862FBE}" destId="{719163AB-93E6-FD4C-AE4C-7C8A372F56D7}" srcOrd="1" destOrd="0" presId="urn:microsoft.com/office/officeart/2005/8/layout/hProcess6"/>
    <dgm:cxn modelId="{B4D56546-9F4D-7047-8659-7AD025B6B139}" type="presOf" srcId="{792F37CE-D065-AB4E-B3BE-FAA5CC864ADF}" destId="{08BCFAD4-361A-1745-B0B1-CDAA8A4E3113}" srcOrd="1" destOrd="0" presId="urn:microsoft.com/office/officeart/2005/8/layout/hProcess6"/>
    <dgm:cxn modelId="{20527168-C31F-3B4F-A23C-4F738204B79F}" type="presOf" srcId="{B77CFAA1-1917-3F45-B7EA-DC57AD180D08}" destId="{6EA13DB0-3D8C-474A-B7EE-125BCB3A68C8}" srcOrd="0" destOrd="0" presId="urn:microsoft.com/office/officeart/2005/8/layout/hProcess6"/>
    <dgm:cxn modelId="{AA95494D-EA29-DB42-8CB0-EE09E9B60F20}" type="presOf" srcId="{0A0008E3-1E91-2341-9EE2-B29A69461EC4}" destId="{D8A58E23-470A-0746-84D1-48D024E6017F}" srcOrd="0" destOrd="0" presId="urn:microsoft.com/office/officeart/2005/8/layout/hProcess6"/>
    <dgm:cxn modelId="{3CE64352-5569-9F40-ADC1-0CF5627129B1}" srcId="{B77CFAA1-1917-3F45-B7EA-DC57AD180D08}" destId="{37D02FC9-EAB3-FB4A-AE3F-D8CAFBFA4165}" srcOrd="0" destOrd="0" parTransId="{4162477C-4462-7E41-956C-A14545C6FED5}" sibTransId="{9C081E16-EC02-8341-87E3-C0B7891326AC}"/>
    <dgm:cxn modelId="{0CBC0459-FC6D-D247-9D86-F5699457D5D3}" type="presOf" srcId="{C7168EFB-6231-7B48-8E16-1039FB48B1E2}" destId="{CCCC4F6A-C497-334D-AC16-CF9C9C289D79}" srcOrd="0" destOrd="1" presId="urn:microsoft.com/office/officeart/2005/8/layout/hProcess6"/>
    <dgm:cxn modelId="{EE71427A-B81B-A946-B5C2-035948BB8C7D}" type="presOf" srcId="{E7A0439C-A641-A943-94F9-73C2FA862FBE}" destId="{6B8475E7-FE7B-CC4D-AE2C-C891141F5ED3}" srcOrd="0" destOrd="0" presId="urn:microsoft.com/office/officeart/2005/8/layout/hProcess6"/>
    <dgm:cxn modelId="{E7021280-203C-FA47-A05A-7D9B7420BBF8}" type="presOf" srcId="{C7168EFB-6231-7B48-8E16-1039FB48B1E2}" destId="{BF2DC166-D974-C943-9689-A5D21F9825DA}" srcOrd="1" destOrd="1" presId="urn:microsoft.com/office/officeart/2005/8/layout/hProcess6"/>
    <dgm:cxn modelId="{3716EF82-8C03-3D4D-9973-04CABACF5DC5}" type="presOf" srcId="{37D02FC9-EAB3-FB4A-AE3F-D8CAFBFA4165}" destId="{BF2DC166-D974-C943-9689-A5D21F9825DA}" srcOrd="1" destOrd="0" presId="urn:microsoft.com/office/officeart/2005/8/layout/hProcess6"/>
    <dgm:cxn modelId="{F64883A0-84CD-CA41-B163-4565A3744173}" type="presOf" srcId="{6E1CEEEB-67E0-FA48-9FD5-84AB7F684850}" destId="{93180506-A7A7-DE4F-A3A0-0E74532CF59F}" srcOrd="0" destOrd="1" presId="urn:microsoft.com/office/officeart/2005/8/layout/hProcess6"/>
    <dgm:cxn modelId="{99654DA4-F794-2740-9016-A2EA830900F0}" srcId="{B77CFAA1-1917-3F45-B7EA-DC57AD180D08}" destId="{C7168EFB-6231-7B48-8E16-1039FB48B1E2}" srcOrd="1" destOrd="0" parTransId="{A1B7DE3A-705A-E04C-845C-17E69DBE12C9}" sibTransId="{763A82A5-77F1-6747-A0BF-F05EEC32C1EE}"/>
    <dgm:cxn modelId="{2A9785A7-509B-D546-B2D9-91C70BC2475E}" type="presOf" srcId="{6562F470-E4BD-4044-B3FE-5A8B6187D74D}" destId="{719163AB-93E6-FD4C-AE4C-7C8A372F56D7}" srcOrd="1" destOrd="1" presId="urn:microsoft.com/office/officeart/2005/8/layout/hProcess6"/>
    <dgm:cxn modelId="{151CEBB3-F76D-A24F-98DA-C8492E758423}" type="presOf" srcId="{6562F470-E4BD-4044-B3FE-5A8B6187D74D}" destId="{6B8475E7-FE7B-CC4D-AE2C-C891141F5ED3}" srcOrd="0" destOrd="1" presId="urn:microsoft.com/office/officeart/2005/8/layout/hProcess6"/>
    <dgm:cxn modelId="{EB28E9B9-FF87-DA4E-A2A9-2F838B9FEFD5}" srcId="{7B9E00C6-2AFC-2641-8BD1-EC9320D80177}" destId="{792F37CE-D065-AB4E-B3BE-FAA5CC864ADF}" srcOrd="0" destOrd="0" parTransId="{703957CA-D707-2348-9EB6-00DFC0055967}" sibTransId="{08202785-FCB4-C649-B303-92B49D751785}"/>
    <dgm:cxn modelId="{29E4C9C8-F8F6-A04A-ADBF-E529FEFB0229}" type="presOf" srcId="{792F37CE-D065-AB4E-B3BE-FAA5CC864ADF}" destId="{93180506-A7A7-DE4F-A3A0-0E74532CF59F}" srcOrd="0" destOrd="0" presId="urn:microsoft.com/office/officeart/2005/8/layout/hProcess6"/>
    <dgm:cxn modelId="{194225D7-DE6B-C94E-8AA9-1EA7367FDE93}" type="presOf" srcId="{6E1CEEEB-67E0-FA48-9FD5-84AB7F684850}" destId="{08BCFAD4-361A-1745-B0B1-CDAA8A4E3113}" srcOrd="1" destOrd="1" presId="urn:microsoft.com/office/officeart/2005/8/layout/hProcess6"/>
    <dgm:cxn modelId="{C5A154DA-F7A0-064A-B59A-CE28283906D8}" srcId="{0A0008E3-1E91-2341-9EE2-B29A69461EC4}" destId="{E7A0439C-A641-A943-94F9-73C2FA862FBE}" srcOrd="0" destOrd="0" parTransId="{84F7ECFC-A11B-4942-8215-006929B11C53}" sibTransId="{110973C2-835B-7A40-AFCC-1B290CB3C1D4}"/>
    <dgm:cxn modelId="{E56D1BDF-8FA3-9E46-A28A-71FC1BE558D2}" srcId="{0A0008E3-1E91-2341-9EE2-B29A69461EC4}" destId="{6562F470-E4BD-4044-B3FE-5A8B6187D74D}" srcOrd="1" destOrd="0" parTransId="{C323E181-CDD6-DA4F-B9CF-6E94B5252BEE}" sibTransId="{FB6B2129-4A47-6D4A-BC7B-A129CDBC202A}"/>
    <dgm:cxn modelId="{C82D82E6-19DC-8243-BD8C-C679B733075E}" type="presOf" srcId="{7B9E00C6-2AFC-2641-8BD1-EC9320D80177}" destId="{4CB873BA-E302-1541-BD71-347213B5C72A}" srcOrd="0" destOrd="0" presId="urn:microsoft.com/office/officeart/2005/8/layout/hProcess6"/>
    <dgm:cxn modelId="{F7268EEE-82DD-BF49-A341-61550B2BDF39}" srcId="{7B9E00C6-2AFC-2641-8BD1-EC9320D80177}" destId="{6E1CEEEB-67E0-FA48-9FD5-84AB7F684850}" srcOrd="1" destOrd="0" parTransId="{520CC618-F205-8842-9CDD-D4262C31A4B2}" sibTransId="{AB2E63CB-096B-0A4A-B92F-D8DFF60D9CDA}"/>
    <dgm:cxn modelId="{E66892F6-CF8E-A14B-8BAD-F66AC696BC4B}" srcId="{6325CEEC-5FFF-B44C-8A2B-DBBA70EB0BE3}" destId="{7B9E00C6-2AFC-2641-8BD1-EC9320D80177}" srcOrd="0" destOrd="0" parTransId="{CCA4A39F-E91D-7842-9016-E398B94F0775}" sibTransId="{BEA39E4F-1269-AA42-A412-8B13B7E48321}"/>
    <dgm:cxn modelId="{28A3A0FE-58E8-D243-B4E3-28F4BBE2EF87}" srcId="{6325CEEC-5FFF-B44C-8A2B-DBBA70EB0BE3}" destId="{0A0008E3-1E91-2341-9EE2-B29A69461EC4}" srcOrd="2" destOrd="0" parTransId="{065962B0-BFB5-7243-99A2-F2953DD40792}" sibTransId="{512146FC-D46F-FD4E-A0AC-91FC73B8850A}"/>
    <dgm:cxn modelId="{740B9917-3503-E846-8C99-0C5F15522B63}" type="presParOf" srcId="{A268E0AC-8491-0A4F-85FD-03FA26D21396}" destId="{5A391E5C-2371-F443-9149-423FB2F30726}" srcOrd="0" destOrd="0" presId="urn:microsoft.com/office/officeart/2005/8/layout/hProcess6"/>
    <dgm:cxn modelId="{B3C65801-6D53-BE44-8FE3-A90E516FB2FC}" type="presParOf" srcId="{5A391E5C-2371-F443-9149-423FB2F30726}" destId="{C31CA0E4-0153-1F43-B7FC-B9CC3E8D477F}" srcOrd="0" destOrd="0" presId="urn:microsoft.com/office/officeart/2005/8/layout/hProcess6"/>
    <dgm:cxn modelId="{F27BB316-81A7-C845-8FB4-E3C4949EB94C}" type="presParOf" srcId="{5A391E5C-2371-F443-9149-423FB2F30726}" destId="{93180506-A7A7-DE4F-A3A0-0E74532CF59F}" srcOrd="1" destOrd="0" presId="urn:microsoft.com/office/officeart/2005/8/layout/hProcess6"/>
    <dgm:cxn modelId="{D61CB0F8-CE56-CA45-98FD-D6803778984F}" type="presParOf" srcId="{5A391E5C-2371-F443-9149-423FB2F30726}" destId="{08BCFAD4-361A-1745-B0B1-CDAA8A4E3113}" srcOrd="2" destOrd="0" presId="urn:microsoft.com/office/officeart/2005/8/layout/hProcess6"/>
    <dgm:cxn modelId="{09F39930-FD42-AA4D-872F-F16135BC1AD9}" type="presParOf" srcId="{5A391E5C-2371-F443-9149-423FB2F30726}" destId="{4CB873BA-E302-1541-BD71-347213B5C72A}" srcOrd="3" destOrd="0" presId="urn:microsoft.com/office/officeart/2005/8/layout/hProcess6"/>
    <dgm:cxn modelId="{AFEF1775-E1AE-5F4D-803D-23C0083B3510}" type="presParOf" srcId="{A268E0AC-8491-0A4F-85FD-03FA26D21396}" destId="{A0814352-DF86-EA4A-9D2E-C343CCDFCA93}" srcOrd="1" destOrd="0" presId="urn:microsoft.com/office/officeart/2005/8/layout/hProcess6"/>
    <dgm:cxn modelId="{D3339E72-FAC1-6145-96F5-9A3570C5562A}" type="presParOf" srcId="{A268E0AC-8491-0A4F-85FD-03FA26D21396}" destId="{77472D7F-0312-9A4E-AEB2-3005FB89765F}" srcOrd="2" destOrd="0" presId="urn:microsoft.com/office/officeart/2005/8/layout/hProcess6"/>
    <dgm:cxn modelId="{94BB989D-4C39-5C43-8874-39BEE80E6D13}" type="presParOf" srcId="{77472D7F-0312-9A4E-AEB2-3005FB89765F}" destId="{90DDC65F-E4DB-2241-9293-C48DF3BCC071}" srcOrd="0" destOrd="0" presId="urn:microsoft.com/office/officeart/2005/8/layout/hProcess6"/>
    <dgm:cxn modelId="{06E048E7-CBD8-7044-94AA-4884232D9B15}" type="presParOf" srcId="{77472D7F-0312-9A4E-AEB2-3005FB89765F}" destId="{CCCC4F6A-C497-334D-AC16-CF9C9C289D79}" srcOrd="1" destOrd="0" presId="urn:microsoft.com/office/officeart/2005/8/layout/hProcess6"/>
    <dgm:cxn modelId="{25601788-6DC9-344D-9EEA-EE77769B2730}" type="presParOf" srcId="{77472D7F-0312-9A4E-AEB2-3005FB89765F}" destId="{BF2DC166-D974-C943-9689-A5D21F9825DA}" srcOrd="2" destOrd="0" presId="urn:microsoft.com/office/officeart/2005/8/layout/hProcess6"/>
    <dgm:cxn modelId="{05034CE4-F706-BA40-BEB3-0BB206F37919}" type="presParOf" srcId="{77472D7F-0312-9A4E-AEB2-3005FB89765F}" destId="{6EA13DB0-3D8C-474A-B7EE-125BCB3A68C8}" srcOrd="3" destOrd="0" presId="urn:microsoft.com/office/officeart/2005/8/layout/hProcess6"/>
    <dgm:cxn modelId="{4D394F2D-8BA0-1343-BF53-2568D51ECF31}" type="presParOf" srcId="{A268E0AC-8491-0A4F-85FD-03FA26D21396}" destId="{9410FBA9-406E-F140-A0C2-4C595AF2500A}" srcOrd="3" destOrd="0" presId="urn:microsoft.com/office/officeart/2005/8/layout/hProcess6"/>
    <dgm:cxn modelId="{A48241A5-E94D-0D43-AC93-0D69A704739A}" type="presParOf" srcId="{A268E0AC-8491-0A4F-85FD-03FA26D21396}" destId="{6CB6BB02-3871-3D47-AF36-4ADA80BCF457}" srcOrd="4" destOrd="0" presId="urn:microsoft.com/office/officeart/2005/8/layout/hProcess6"/>
    <dgm:cxn modelId="{1E22B0FB-D4DC-D74E-BDFE-E6A5E9EAEEFC}" type="presParOf" srcId="{6CB6BB02-3871-3D47-AF36-4ADA80BCF457}" destId="{8AD2B705-A775-BE45-BD55-39479A10519C}" srcOrd="0" destOrd="0" presId="urn:microsoft.com/office/officeart/2005/8/layout/hProcess6"/>
    <dgm:cxn modelId="{29B85CF0-84C0-134C-AFDB-3266FB0605C6}" type="presParOf" srcId="{6CB6BB02-3871-3D47-AF36-4ADA80BCF457}" destId="{6B8475E7-FE7B-CC4D-AE2C-C891141F5ED3}" srcOrd="1" destOrd="0" presId="urn:microsoft.com/office/officeart/2005/8/layout/hProcess6"/>
    <dgm:cxn modelId="{5C213FB5-350F-9A43-ABC9-A60EE834FD90}" type="presParOf" srcId="{6CB6BB02-3871-3D47-AF36-4ADA80BCF457}" destId="{719163AB-93E6-FD4C-AE4C-7C8A372F56D7}" srcOrd="2" destOrd="0" presId="urn:microsoft.com/office/officeart/2005/8/layout/hProcess6"/>
    <dgm:cxn modelId="{59D5B31F-E5AD-A341-AA79-4EA066757E11}" type="presParOf" srcId="{6CB6BB02-3871-3D47-AF36-4ADA80BCF457}" destId="{D8A58E23-470A-0746-84D1-48D024E6017F}"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80506-A7A7-DE4F-A3A0-0E74532CF59F}">
      <dsp:nvSpPr>
        <dsp:cNvPr id="0" name=""/>
        <dsp:cNvSpPr/>
      </dsp:nvSpPr>
      <dsp:spPr>
        <a:xfrm>
          <a:off x="776678" y="601146"/>
          <a:ext cx="3083356" cy="4002460"/>
        </a:xfrm>
        <a:prstGeom prst="rightArrow">
          <a:avLst>
            <a:gd name="adj1" fmla="val 70000"/>
            <a:gd name="adj2" fmla="val 5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marL="285750" lvl="1" indent="0" algn="l" defTabSz="1600200">
            <a:lnSpc>
              <a:spcPct val="90000"/>
            </a:lnSpc>
            <a:spcBef>
              <a:spcPct val="0"/>
            </a:spcBef>
            <a:spcAft>
              <a:spcPct val="15000"/>
            </a:spcAft>
            <a:buNone/>
          </a:pPr>
          <a:r>
            <a:rPr lang="en-US" sz="2000" b="1" kern="1200">
              <a:solidFill>
                <a:schemeClr val="tx1"/>
              </a:solidFill>
            </a:rPr>
            <a:t>Aorta and its major branches.. </a:t>
          </a:r>
        </a:p>
        <a:p>
          <a:pPr marL="285750" marR="0" lvl="1" indent="-285750" algn="l" defTabSz="1600200" rtl="0" eaLnBrk="1" fontAlgn="auto" latinLnBrk="0" hangingPunct="1">
            <a:lnSpc>
              <a:spcPct val="90000"/>
            </a:lnSpc>
            <a:spcBef>
              <a:spcPct val="0"/>
            </a:spcBef>
            <a:spcAft>
              <a:spcPct val="15000"/>
            </a:spcAft>
            <a:buClrTx/>
            <a:buSzTx/>
            <a:buFontTx/>
            <a:buNone/>
            <a:tabLst/>
            <a:defRPr/>
          </a:pPr>
          <a:endParaRPr lang="en-US" sz="2000" kern="1200"/>
        </a:p>
      </dsp:txBody>
      <dsp:txXfrm>
        <a:off x="1547517" y="1201515"/>
        <a:ext cx="1503136" cy="2801722"/>
      </dsp:txXfrm>
    </dsp:sp>
    <dsp:sp modelId="{4CB873BA-E302-1541-BD71-347213B5C72A}">
      <dsp:nvSpPr>
        <dsp:cNvPr id="0" name=""/>
        <dsp:cNvSpPr/>
      </dsp:nvSpPr>
      <dsp:spPr>
        <a:xfrm>
          <a:off x="5839" y="1831537"/>
          <a:ext cx="1541678" cy="1541678"/>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977900">
            <a:lnSpc>
              <a:spcPct val="90000"/>
            </a:lnSpc>
            <a:spcBef>
              <a:spcPct val="0"/>
            </a:spcBef>
            <a:spcAft>
              <a:spcPct val="35000"/>
            </a:spcAft>
            <a:buNone/>
          </a:pPr>
          <a:r>
            <a:rPr lang="en-US" sz="2200" b="1" kern="1200">
              <a:solidFill>
                <a:schemeClr val="accent6">
                  <a:lumMod val="50000"/>
                </a:schemeClr>
              </a:solidFill>
            </a:rPr>
            <a:t>LARGE VESSEL..</a:t>
          </a:r>
        </a:p>
      </dsp:txBody>
      <dsp:txXfrm>
        <a:off x="231613" y="2057311"/>
        <a:ext cx="1090130" cy="1090130"/>
      </dsp:txXfrm>
    </dsp:sp>
    <dsp:sp modelId="{CCCC4F6A-C497-334D-AC16-CF9C9C289D79}">
      <dsp:nvSpPr>
        <dsp:cNvPr id="0" name=""/>
        <dsp:cNvSpPr/>
      </dsp:nvSpPr>
      <dsp:spPr>
        <a:xfrm>
          <a:off x="4823583" y="905776"/>
          <a:ext cx="3083356" cy="3393200"/>
        </a:xfrm>
        <a:prstGeom prst="rightArrow">
          <a:avLst>
            <a:gd name="adj1" fmla="val 70000"/>
            <a:gd name="adj2" fmla="val 50000"/>
          </a:avLst>
        </a:prstGeom>
        <a:solidFill>
          <a:schemeClr val="accent3">
            <a:tint val="40000"/>
            <a:alpha val="90000"/>
            <a:hueOff val="1014570"/>
            <a:satOff val="50000"/>
            <a:lumOff val="890"/>
            <a:alphaOff val="0"/>
          </a:schemeClr>
        </a:solidFill>
        <a:ln w="6350" cap="flat" cmpd="sng" algn="ctr">
          <a:solidFill>
            <a:schemeClr val="accent3">
              <a:tint val="40000"/>
              <a:alpha val="90000"/>
              <a:hueOff val="1014570"/>
              <a:satOff val="50000"/>
              <a:lumOff val="8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285750" lvl="1" indent="0" algn="l" defTabSz="1600200">
            <a:lnSpc>
              <a:spcPct val="90000"/>
            </a:lnSpc>
            <a:spcBef>
              <a:spcPct val="0"/>
            </a:spcBef>
            <a:spcAft>
              <a:spcPct val="15000"/>
            </a:spcAft>
            <a:buNone/>
          </a:pPr>
          <a:r>
            <a:rPr lang="en-US" sz="1800" b="1" kern="1200">
              <a:solidFill>
                <a:srgbClr val="002060"/>
              </a:solidFill>
            </a:rPr>
            <a:t>Smaller than the major aortic branches..</a:t>
          </a:r>
        </a:p>
        <a:p>
          <a:pPr marL="285750" marR="0" lvl="1" indent="-285750" algn="l" defTabSz="1600200" rtl="0" eaLnBrk="1" fontAlgn="auto" latinLnBrk="0" hangingPunct="1">
            <a:lnSpc>
              <a:spcPct val="90000"/>
            </a:lnSpc>
            <a:spcBef>
              <a:spcPct val="0"/>
            </a:spcBef>
            <a:spcAft>
              <a:spcPct val="15000"/>
            </a:spcAft>
            <a:buClrTx/>
            <a:buSzTx/>
            <a:buFontTx/>
            <a:buNone/>
            <a:tabLst/>
            <a:defRPr/>
          </a:pPr>
          <a:endParaRPr lang="en-US" sz="1800" kern="1200"/>
        </a:p>
      </dsp:txBody>
      <dsp:txXfrm>
        <a:off x="5594422" y="1414756"/>
        <a:ext cx="1503136" cy="2375240"/>
      </dsp:txXfrm>
    </dsp:sp>
    <dsp:sp modelId="{6EA13DB0-3D8C-474A-B7EE-125BCB3A68C8}">
      <dsp:nvSpPr>
        <dsp:cNvPr id="0" name=""/>
        <dsp:cNvSpPr/>
      </dsp:nvSpPr>
      <dsp:spPr>
        <a:xfrm>
          <a:off x="4052744" y="1831537"/>
          <a:ext cx="1541678" cy="1541678"/>
        </a:xfrm>
        <a:prstGeom prst="ellipse">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a:solidFill>
                <a:srgbClr val="FFFF00"/>
              </a:solidFill>
            </a:rPr>
            <a:t>MEDIUM VESSEL..</a:t>
          </a:r>
        </a:p>
      </dsp:txBody>
      <dsp:txXfrm>
        <a:off x="4278518" y="2057311"/>
        <a:ext cx="1090130" cy="1090130"/>
      </dsp:txXfrm>
    </dsp:sp>
    <dsp:sp modelId="{6B8475E7-FE7B-CC4D-AE2C-C891141F5ED3}">
      <dsp:nvSpPr>
        <dsp:cNvPr id="0" name=""/>
        <dsp:cNvSpPr/>
      </dsp:nvSpPr>
      <dsp:spPr>
        <a:xfrm>
          <a:off x="8876315" y="1405056"/>
          <a:ext cx="3083356" cy="2439759"/>
        </a:xfrm>
        <a:prstGeom prst="rightArrow">
          <a:avLst>
            <a:gd name="adj1" fmla="val 70000"/>
            <a:gd name="adj2" fmla="val 50000"/>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r>
            <a:rPr lang="en-US" sz="1800" b="1" kern="1200">
              <a:solidFill>
                <a:srgbClr val="0070C0"/>
              </a:solidFill>
            </a:rPr>
            <a:t>Capillaries, </a:t>
          </a:r>
          <a:r>
            <a:rPr lang="en-US" sz="1800" b="1" kern="1200" err="1">
              <a:solidFill>
                <a:srgbClr val="0070C0"/>
              </a:solidFill>
            </a:rPr>
            <a:t>postcapillary</a:t>
          </a:r>
          <a:r>
            <a:rPr lang="en-US" sz="1800" b="1" kern="1200">
              <a:solidFill>
                <a:srgbClr val="0070C0"/>
              </a:solidFill>
            </a:rPr>
            <a:t> </a:t>
          </a:r>
          <a:r>
            <a:rPr lang="en-US" sz="1800" b="1" kern="1200" err="1">
              <a:solidFill>
                <a:srgbClr val="0070C0"/>
              </a:solidFill>
            </a:rPr>
            <a:t>venules</a:t>
          </a:r>
          <a:r>
            <a:rPr lang="en-US" sz="1800" b="1" kern="1200">
              <a:solidFill>
                <a:srgbClr val="0070C0"/>
              </a:solidFill>
            </a:rPr>
            <a:t>, and arterioles.. </a:t>
          </a:r>
        </a:p>
      </dsp:txBody>
      <dsp:txXfrm>
        <a:off x="9647154" y="1771020"/>
        <a:ext cx="1503136" cy="1707831"/>
      </dsp:txXfrm>
    </dsp:sp>
    <dsp:sp modelId="{D8A58E23-470A-0746-84D1-48D024E6017F}">
      <dsp:nvSpPr>
        <dsp:cNvPr id="0" name=""/>
        <dsp:cNvSpPr/>
      </dsp:nvSpPr>
      <dsp:spPr>
        <a:xfrm>
          <a:off x="8099649" y="1831537"/>
          <a:ext cx="1541678" cy="1541678"/>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977900">
            <a:lnSpc>
              <a:spcPct val="90000"/>
            </a:lnSpc>
            <a:spcBef>
              <a:spcPct val="0"/>
            </a:spcBef>
            <a:spcAft>
              <a:spcPct val="35000"/>
            </a:spcAft>
            <a:buNone/>
          </a:pPr>
          <a:r>
            <a:rPr lang="en-US" sz="2200" b="1" kern="1200"/>
            <a:t>SMALL VESSEL..</a:t>
          </a:r>
        </a:p>
      </dsp:txBody>
      <dsp:txXfrm>
        <a:off x="8325423" y="2057311"/>
        <a:ext cx="1090130" cy="10901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14090C-02A7-CE4C-961D-44AF8EA757E0}" type="datetimeFigureOut">
              <a:rPr lang="en-US" smtClean="0"/>
              <a:t>5/6/2020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8E99E4-22D8-9F48-9230-C1B0FAE870EF}" type="slidenum">
              <a:rPr lang="en-US" smtClean="0"/>
              <a:t>‹#›</a:t>
            </a:fld>
            <a:endParaRPr lang="en-US"/>
          </a:p>
        </p:txBody>
      </p:sp>
    </p:spTree>
    <p:extLst>
      <p:ext uri="{BB962C8B-B14F-4D97-AF65-F5344CB8AC3E}">
        <p14:creationId xmlns:p14="http://schemas.microsoft.com/office/powerpoint/2010/main" val="100599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8E99E4-22D8-9F48-9230-C1B0FAE870EF}" type="slidenum">
              <a:rPr lang="en-US" smtClean="0"/>
              <a:t>18</a:t>
            </a:fld>
            <a:endParaRPr lang="en-US"/>
          </a:p>
        </p:txBody>
      </p:sp>
    </p:spTree>
    <p:extLst>
      <p:ext uri="{BB962C8B-B14F-4D97-AF65-F5344CB8AC3E}">
        <p14:creationId xmlns:p14="http://schemas.microsoft.com/office/powerpoint/2010/main" val="616422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8E99E4-22D8-9F48-9230-C1B0FAE870EF}" type="slidenum">
              <a:rPr lang="en-US" smtClean="0"/>
              <a:t>76</a:t>
            </a:fld>
            <a:endParaRPr lang="en-US"/>
          </a:p>
        </p:txBody>
      </p:sp>
    </p:spTree>
    <p:extLst>
      <p:ext uri="{BB962C8B-B14F-4D97-AF65-F5344CB8AC3E}">
        <p14:creationId xmlns:p14="http://schemas.microsoft.com/office/powerpoint/2010/main" val="1865383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A2EA293-4055-484F-8C72-A666F32886DE}"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AFEF0-B4A1-5040-B1B2-4B0AB990BE51}" type="slidenum">
              <a:rPr lang="en-US" smtClean="0"/>
              <a:t>‹#›</a:t>
            </a:fld>
            <a:endParaRPr lang="en-US"/>
          </a:p>
        </p:txBody>
      </p:sp>
    </p:spTree>
    <p:extLst>
      <p:ext uri="{BB962C8B-B14F-4D97-AF65-F5344CB8AC3E}">
        <p14:creationId xmlns:p14="http://schemas.microsoft.com/office/powerpoint/2010/main" val="1266212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2EA293-4055-484F-8C72-A666F32886DE}"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AFEF0-B4A1-5040-B1B2-4B0AB990BE51}" type="slidenum">
              <a:rPr lang="en-US" smtClean="0"/>
              <a:t>‹#›</a:t>
            </a:fld>
            <a:endParaRPr lang="en-US"/>
          </a:p>
        </p:txBody>
      </p:sp>
    </p:spTree>
    <p:extLst>
      <p:ext uri="{BB962C8B-B14F-4D97-AF65-F5344CB8AC3E}">
        <p14:creationId xmlns:p14="http://schemas.microsoft.com/office/powerpoint/2010/main" val="185691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2EA293-4055-484F-8C72-A666F32886DE}"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AFEF0-B4A1-5040-B1B2-4B0AB990BE51}" type="slidenum">
              <a:rPr lang="en-US" smtClean="0"/>
              <a:t>‹#›</a:t>
            </a:fld>
            <a:endParaRPr lang="en-US"/>
          </a:p>
        </p:txBody>
      </p:sp>
    </p:spTree>
    <p:extLst>
      <p:ext uri="{BB962C8B-B14F-4D97-AF65-F5344CB8AC3E}">
        <p14:creationId xmlns:p14="http://schemas.microsoft.com/office/powerpoint/2010/main" val="193080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2EA293-4055-484F-8C72-A666F32886DE}"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AFEF0-B4A1-5040-B1B2-4B0AB990BE51}" type="slidenum">
              <a:rPr lang="en-US" smtClean="0"/>
              <a:t>‹#›</a:t>
            </a:fld>
            <a:endParaRPr lang="en-US"/>
          </a:p>
        </p:txBody>
      </p:sp>
    </p:spTree>
    <p:extLst>
      <p:ext uri="{BB962C8B-B14F-4D97-AF65-F5344CB8AC3E}">
        <p14:creationId xmlns:p14="http://schemas.microsoft.com/office/powerpoint/2010/main" val="103201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2EA293-4055-484F-8C72-A666F32886DE}"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AFEF0-B4A1-5040-B1B2-4B0AB990BE51}" type="slidenum">
              <a:rPr lang="en-US" smtClean="0"/>
              <a:t>‹#›</a:t>
            </a:fld>
            <a:endParaRPr lang="en-US"/>
          </a:p>
        </p:txBody>
      </p:sp>
    </p:spTree>
    <p:extLst>
      <p:ext uri="{BB962C8B-B14F-4D97-AF65-F5344CB8AC3E}">
        <p14:creationId xmlns:p14="http://schemas.microsoft.com/office/powerpoint/2010/main" val="176708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2EA293-4055-484F-8C72-A666F32886DE}"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AFEF0-B4A1-5040-B1B2-4B0AB990BE51}" type="slidenum">
              <a:rPr lang="en-US" smtClean="0"/>
              <a:t>‹#›</a:t>
            </a:fld>
            <a:endParaRPr lang="en-US"/>
          </a:p>
        </p:txBody>
      </p:sp>
    </p:spTree>
    <p:extLst>
      <p:ext uri="{BB962C8B-B14F-4D97-AF65-F5344CB8AC3E}">
        <p14:creationId xmlns:p14="http://schemas.microsoft.com/office/powerpoint/2010/main" val="212389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2EA293-4055-484F-8C72-A666F32886DE}" type="datetimeFigureOut">
              <a:rPr lang="en-US" smtClean="0"/>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0AFEF0-B4A1-5040-B1B2-4B0AB990BE51}" type="slidenum">
              <a:rPr lang="en-US" smtClean="0"/>
              <a:t>‹#›</a:t>
            </a:fld>
            <a:endParaRPr lang="en-US"/>
          </a:p>
        </p:txBody>
      </p:sp>
    </p:spTree>
    <p:extLst>
      <p:ext uri="{BB962C8B-B14F-4D97-AF65-F5344CB8AC3E}">
        <p14:creationId xmlns:p14="http://schemas.microsoft.com/office/powerpoint/2010/main" val="86821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2EA293-4055-484F-8C72-A666F32886DE}" type="datetimeFigureOut">
              <a:rPr lang="en-US" smtClean="0"/>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0AFEF0-B4A1-5040-B1B2-4B0AB990BE51}" type="slidenum">
              <a:rPr lang="en-US" smtClean="0"/>
              <a:t>‹#›</a:t>
            </a:fld>
            <a:endParaRPr lang="en-US"/>
          </a:p>
        </p:txBody>
      </p:sp>
    </p:spTree>
    <p:extLst>
      <p:ext uri="{BB962C8B-B14F-4D97-AF65-F5344CB8AC3E}">
        <p14:creationId xmlns:p14="http://schemas.microsoft.com/office/powerpoint/2010/main" val="1625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EA293-4055-484F-8C72-A666F32886DE}" type="datetimeFigureOut">
              <a:rPr lang="en-US" smtClean="0"/>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0AFEF0-B4A1-5040-B1B2-4B0AB990BE51}" type="slidenum">
              <a:rPr lang="en-US" smtClean="0"/>
              <a:t>‹#›</a:t>
            </a:fld>
            <a:endParaRPr lang="en-US"/>
          </a:p>
        </p:txBody>
      </p:sp>
    </p:spTree>
    <p:extLst>
      <p:ext uri="{BB962C8B-B14F-4D97-AF65-F5344CB8AC3E}">
        <p14:creationId xmlns:p14="http://schemas.microsoft.com/office/powerpoint/2010/main" val="540942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2EA293-4055-484F-8C72-A666F32886DE}"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AFEF0-B4A1-5040-B1B2-4B0AB990BE51}" type="slidenum">
              <a:rPr lang="en-US" smtClean="0"/>
              <a:t>‹#›</a:t>
            </a:fld>
            <a:endParaRPr lang="en-US"/>
          </a:p>
        </p:txBody>
      </p:sp>
    </p:spTree>
    <p:extLst>
      <p:ext uri="{BB962C8B-B14F-4D97-AF65-F5344CB8AC3E}">
        <p14:creationId xmlns:p14="http://schemas.microsoft.com/office/powerpoint/2010/main" val="1328655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2EA293-4055-484F-8C72-A666F32886DE}"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AFEF0-B4A1-5040-B1B2-4B0AB990BE51}" type="slidenum">
              <a:rPr lang="en-US" smtClean="0"/>
              <a:t>‹#›</a:t>
            </a:fld>
            <a:endParaRPr lang="en-US"/>
          </a:p>
        </p:txBody>
      </p:sp>
    </p:spTree>
    <p:extLst>
      <p:ext uri="{BB962C8B-B14F-4D97-AF65-F5344CB8AC3E}">
        <p14:creationId xmlns:p14="http://schemas.microsoft.com/office/powerpoint/2010/main" val="1186228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EA293-4055-484F-8C72-A666F32886DE}" type="datetimeFigureOut">
              <a:rPr lang="en-US" smtClean="0"/>
              <a:t>5/6/2020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AFEF0-B4A1-5040-B1B2-4B0AB990BE51}" type="slidenum">
              <a:rPr lang="en-US" smtClean="0"/>
              <a:t>‹#›</a:t>
            </a:fld>
            <a:endParaRPr lang="en-US"/>
          </a:p>
        </p:txBody>
      </p:sp>
    </p:spTree>
    <p:extLst>
      <p:ext uri="{BB962C8B-B14F-4D97-AF65-F5344CB8AC3E}">
        <p14:creationId xmlns:p14="http://schemas.microsoft.com/office/powerpoint/2010/main" val="1558907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2.xml" /><Relationship Id="rId4" Type="http://schemas.openxmlformats.org/officeDocument/2006/relationships/image" Target="../media/image10.png" /></Relationships>
</file>

<file path=ppt/slides/_rels/slide29.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13.gif"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image" Target="../media/image27.png" /><Relationship Id="rId1" Type="http://schemas.openxmlformats.org/officeDocument/2006/relationships/slideLayout" Target="../slideLayouts/slideLayout2.xml" /><Relationship Id="rId4" Type="http://schemas.openxmlformats.org/officeDocument/2006/relationships/image" Target="../media/image29.png"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3" Type="http://schemas.openxmlformats.org/officeDocument/2006/relationships/image" Target="../media/image31.png" /><Relationship Id="rId2" Type="http://schemas.openxmlformats.org/officeDocument/2006/relationships/image" Target="../media/image30.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image" Target="../media/image35.png"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3" Type="http://schemas.openxmlformats.org/officeDocument/2006/relationships/image" Target="../media/image37.png" /><Relationship Id="rId2" Type="http://schemas.openxmlformats.org/officeDocument/2006/relationships/image" Target="../media/image36.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image" Target="../media/image38.png"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3" Type="http://schemas.openxmlformats.org/officeDocument/2006/relationships/image" Target="../media/image40.png" /><Relationship Id="rId2" Type="http://schemas.openxmlformats.org/officeDocument/2006/relationships/image" Target="../media/image39.png"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2" Type="http://schemas.openxmlformats.org/officeDocument/2006/relationships/image" Target="../media/image41.png" /><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2" Type="http://schemas.openxmlformats.org/officeDocument/2006/relationships/image" Target="../media/image42.png" /><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3" Type="http://schemas.openxmlformats.org/officeDocument/2006/relationships/image" Target="../media/image44.png" /><Relationship Id="rId2" Type="http://schemas.openxmlformats.org/officeDocument/2006/relationships/image" Target="../media/image43.png" /><Relationship Id="rId1" Type="http://schemas.openxmlformats.org/officeDocument/2006/relationships/slideLayout" Target="../slideLayouts/slideLayout2.xml" /><Relationship Id="rId4" Type="http://schemas.openxmlformats.org/officeDocument/2006/relationships/image" Target="../media/image45.png"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3" Type="http://schemas.openxmlformats.org/officeDocument/2006/relationships/image" Target="../media/image46.png" /><Relationship Id="rId2" Type="http://schemas.openxmlformats.org/officeDocument/2006/relationships/image" Target="../media/image43.png"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2" Type="http://schemas.openxmlformats.org/officeDocument/2006/relationships/image" Target="../media/image47.png" /><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3" Type="http://schemas.openxmlformats.org/officeDocument/2006/relationships/image" Target="../media/image48.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2" Type="http://schemas.openxmlformats.org/officeDocument/2006/relationships/image" Target="../media/image49.jp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600" y="98137"/>
            <a:ext cx="10782299" cy="909924"/>
          </a:xfrm>
        </p:spPr>
        <p:txBody>
          <a:bodyPr>
            <a:noAutofit/>
          </a:bodyPr>
          <a:lstStyle/>
          <a:p>
            <a:r>
              <a:rPr lang="en-US" b="1" dirty="0">
                <a:solidFill>
                  <a:schemeClr val="accent6">
                    <a:lumMod val="75000"/>
                  </a:schemeClr>
                </a:solidFill>
                <a:latin typeface="Marker Felt Thin" charset="0"/>
                <a:ea typeface="Marker Felt Thin" charset="0"/>
                <a:cs typeface="Marker Felt Thin" charset="0"/>
              </a:rPr>
              <a:t>APPROACH TO VASCULITIS..</a:t>
            </a:r>
          </a:p>
        </p:txBody>
      </p:sp>
      <p:sp>
        <p:nvSpPr>
          <p:cNvPr id="3" name="Subtitle 2"/>
          <p:cNvSpPr>
            <a:spLocks noGrp="1"/>
          </p:cNvSpPr>
          <p:nvPr>
            <p:ph type="subTitle" idx="1"/>
          </p:nvPr>
        </p:nvSpPr>
        <p:spPr>
          <a:xfrm>
            <a:off x="6438900" y="5964238"/>
            <a:ext cx="5753100" cy="893762"/>
          </a:xfrm>
        </p:spPr>
        <p:txBody>
          <a:bodyPr>
            <a:normAutofit/>
          </a:bodyPr>
          <a:lstStyle/>
          <a:p>
            <a:pPr algn="l"/>
            <a:r>
              <a:rPr lang="en-US" b="1" dirty="0">
                <a:solidFill>
                  <a:schemeClr val="accent5">
                    <a:lumMod val="75000"/>
                  </a:schemeClr>
                </a:solidFill>
                <a:latin typeface="Cooper Black" charset="0"/>
                <a:ea typeface="Cooper Black" charset="0"/>
                <a:cs typeface="Cooper Black" charset="0"/>
              </a:rPr>
              <a:t>PRESENTER- Dr. B. PRADEEP.</a:t>
            </a:r>
          </a:p>
          <a:p>
            <a:pPr algn="l"/>
            <a:r>
              <a:rPr lang="en-US" b="1" dirty="0">
                <a:solidFill>
                  <a:schemeClr val="accent5">
                    <a:lumMod val="75000"/>
                  </a:schemeClr>
                </a:solidFill>
                <a:latin typeface="Cooper Black" charset="0"/>
                <a:ea typeface="Cooper Black" charset="0"/>
                <a:cs typeface="Cooper Black" charset="0"/>
              </a:rPr>
              <a:t>CHAIR PERSON- Dr. T. SMRUTHI.</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99" y="1193799"/>
            <a:ext cx="10782299" cy="4584700"/>
          </a:xfrm>
          <a:prstGeom prst="rect">
            <a:avLst/>
          </a:prstGeom>
        </p:spPr>
      </p:pic>
    </p:spTree>
    <p:extLst>
      <p:ext uri="{BB962C8B-B14F-4D97-AF65-F5344CB8AC3E}">
        <p14:creationId xmlns:p14="http://schemas.microsoft.com/office/powerpoint/2010/main" val="181263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268" y="0"/>
            <a:ext cx="10515600" cy="660787"/>
          </a:xfrm>
        </p:spPr>
        <p:txBody>
          <a:bodyPr>
            <a:normAutofit fontScale="90000"/>
          </a:bodyPr>
          <a:lstStyle/>
          <a:p>
            <a:r>
              <a:rPr lang="en-US" b="1" dirty="0">
                <a:latin typeface="Cooper Black" charset="0"/>
                <a:ea typeface="Cooper Black" charset="0"/>
                <a:cs typeface="Cooper Black" charset="0"/>
              </a:rPr>
              <a:t>Radiological..</a:t>
            </a:r>
          </a:p>
        </p:txBody>
      </p:sp>
      <p:sp>
        <p:nvSpPr>
          <p:cNvPr id="3" name="Content Placeholder 2"/>
          <p:cNvSpPr>
            <a:spLocks noGrp="1"/>
          </p:cNvSpPr>
          <p:nvPr>
            <p:ph idx="1"/>
          </p:nvPr>
        </p:nvSpPr>
        <p:spPr>
          <a:xfrm>
            <a:off x="0" y="660787"/>
            <a:ext cx="12192000" cy="5955913"/>
          </a:xfrm>
        </p:spPr>
        <p:txBody>
          <a:bodyPr>
            <a:normAutofit lnSpcReduction="10000"/>
          </a:bodyPr>
          <a:lstStyle/>
          <a:p>
            <a:r>
              <a:rPr lang="en-US" b="1" dirty="0"/>
              <a:t>If tissue diagnosis is impractical (patients with large or medium vessel vasculitis with no accessible tissue for obtaining histological proof) angiogram should be considered.</a:t>
            </a:r>
          </a:p>
          <a:p>
            <a:endParaRPr lang="en-US" b="1" dirty="0"/>
          </a:p>
          <a:p>
            <a:r>
              <a:rPr lang="en-US" b="1" dirty="0"/>
              <a:t>Mesenteric and coeliac axis angiograms are useful in patients with suspected gastrointestinal tract vasculitis.</a:t>
            </a:r>
          </a:p>
          <a:p>
            <a:endParaRPr lang="en-US" b="1" dirty="0"/>
          </a:p>
          <a:p>
            <a:r>
              <a:rPr lang="en-US" b="1" dirty="0"/>
              <a:t>Renal angiogram is useful in those with suspected renal artery involvement.</a:t>
            </a:r>
          </a:p>
          <a:p>
            <a:endParaRPr lang="en-US" b="1" dirty="0"/>
          </a:p>
          <a:p>
            <a:r>
              <a:rPr lang="en-US" b="1" dirty="0">
                <a:solidFill>
                  <a:srgbClr val="0070C0"/>
                </a:solidFill>
              </a:rPr>
              <a:t>BUT IN GLOMERULONEPHRITIS???</a:t>
            </a:r>
          </a:p>
          <a:p>
            <a:endParaRPr lang="en-US" b="1" dirty="0"/>
          </a:p>
          <a:p>
            <a:r>
              <a:rPr lang="en-US" b="1" dirty="0"/>
              <a:t>Magnetic resonance angiogram of the thoracic aorta is the investigation of choice in patients with suspected large vessel vasculitis such as </a:t>
            </a:r>
            <a:r>
              <a:rPr lang="en-US" b="1" dirty="0" err="1"/>
              <a:t>Takayasu’s</a:t>
            </a:r>
            <a:r>
              <a:rPr lang="en-US" b="1" dirty="0"/>
              <a:t> arteritis.</a:t>
            </a:r>
          </a:p>
        </p:txBody>
      </p:sp>
    </p:spTree>
    <p:extLst>
      <p:ext uri="{BB962C8B-B14F-4D97-AF65-F5344CB8AC3E}">
        <p14:creationId xmlns:p14="http://schemas.microsoft.com/office/powerpoint/2010/main" val="1017096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71" y="288343"/>
            <a:ext cx="11481729" cy="526973"/>
          </a:xfrm>
        </p:spPr>
        <p:txBody>
          <a:bodyPr>
            <a:noAutofit/>
          </a:bodyPr>
          <a:lstStyle/>
          <a:p>
            <a:r>
              <a:rPr lang="en-US" sz="3600" b="1" dirty="0">
                <a:solidFill>
                  <a:schemeClr val="accent5">
                    <a:lumMod val="75000"/>
                  </a:schemeClr>
                </a:solidFill>
                <a:latin typeface="Cooper Black" charset="0"/>
                <a:ea typeface="Cooper Black" charset="0"/>
                <a:cs typeface="Cooper Black" charset="0"/>
              </a:rPr>
              <a:t>To identify the specific type of vasculitis..</a:t>
            </a:r>
          </a:p>
        </p:txBody>
      </p:sp>
      <p:sp>
        <p:nvSpPr>
          <p:cNvPr id="3" name="Content Placeholder 2"/>
          <p:cNvSpPr>
            <a:spLocks noGrp="1"/>
          </p:cNvSpPr>
          <p:nvPr>
            <p:ph idx="1"/>
          </p:nvPr>
        </p:nvSpPr>
        <p:spPr>
          <a:xfrm>
            <a:off x="0" y="1078803"/>
            <a:ext cx="12099073" cy="5731727"/>
          </a:xfrm>
        </p:spPr>
        <p:txBody>
          <a:bodyPr/>
          <a:lstStyle/>
          <a:p>
            <a:r>
              <a:rPr lang="en-US" b="1" dirty="0"/>
              <a:t>The first step towards identifying the specific type of vasculitis is to </a:t>
            </a:r>
            <a:r>
              <a:rPr lang="en-US" b="1" dirty="0" err="1"/>
              <a:t>categorise</a:t>
            </a:r>
            <a:r>
              <a:rPr lang="en-US" b="1" dirty="0"/>
              <a:t> them according to the size of the affected vessel.</a:t>
            </a:r>
          </a:p>
          <a:p>
            <a:endParaRPr lang="en-US" dirty="0"/>
          </a:p>
          <a:p>
            <a:endParaRPr lang="en-US" dirty="0"/>
          </a:p>
        </p:txBody>
      </p:sp>
      <p:graphicFrame>
        <p:nvGraphicFramePr>
          <p:cNvPr id="6" name="Diagram 5"/>
          <p:cNvGraphicFramePr/>
          <p:nvPr>
            <p:extLst>
              <p:ext uri="{D42A27DB-BD31-4B8C-83A1-F6EECF244321}">
                <p14:modId xmlns:p14="http://schemas.microsoft.com/office/powerpoint/2010/main" val="136112846"/>
              </p:ext>
            </p:extLst>
          </p:nvPr>
        </p:nvGraphicFramePr>
        <p:xfrm>
          <a:off x="139389" y="1605776"/>
          <a:ext cx="11959684" cy="5204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8637355" y="5648222"/>
            <a:ext cx="3311913" cy="646331"/>
          </a:xfrm>
          <a:prstGeom prst="rect">
            <a:avLst/>
          </a:prstGeom>
          <a:noFill/>
        </p:spPr>
        <p:txBody>
          <a:bodyPr wrap="square" rtlCol="0">
            <a:spAutoFit/>
          </a:bodyPr>
          <a:lstStyle/>
          <a:p>
            <a:pPr marL="285750" indent="-285750">
              <a:buFont typeface="Wingdings" charset="2"/>
              <a:buChar char="Ø"/>
            </a:pPr>
            <a:r>
              <a:rPr lang="en-US" b="1">
                <a:solidFill>
                  <a:schemeClr val="accent6">
                    <a:lumMod val="50000"/>
                  </a:schemeClr>
                </a:solidFill>
              </a:rPr>
              <a:t>Such vessels are typically less than 500 </a:t>
            </a:r>
            <a:r>
              <a:rPr lang="en-US" b="1" err="1">
                <a:solidFill>
                  <a:schemeClr val="accent6">
                    <a:lumMod val="50000"/>
                  </a:schemeClr>
                </a:solidFill>
              </a:rPr>
              <a:t>μ</a:t>
            </a:r>
            <a:r>
              <a:rPr lang="en-US" b="1">
                <a:solidFill>
                  <a:schemeClr val="accent6">
                    <a:lumMod val="50000"/>
                  </a:schemeClr>
                </a:solidFill>
              </a:rPr>
              <a:t> in outer diameter..</a:t>
            </a:r>
          </a:p>
        </p:txBody>
      </p:sp>
      <p:sp>
        <p:nvSpPr>
          <p:cNvPr id="11" name="TextBox 10"/>
          <p:cNvSpPr txBox="1"/>
          <p:nvPr/>
        </p:nvSpPr>
        <p:spPr>
          <a:xfrm>
            <a:off x="3508268" y="5750004"/>
            <a:ext cx="5082536" cy="1200329"/>
          </a:xfrm>
          <a:prstGeom prst="rect">
            <a:avLst/>
          </a:prstGeom>
          <a:noFill/>
        </p:spPr>
        <p:txBody>
          <a:bodyPr wrap="square" rtlCol="0">
            <a:spAutoFit/>
          </a:bodyPr>
          <a:lstStyle/>
          <a:p>
            <a:pPr marL="285750" indent="-285750">
              <a:buFont typeface="Wingdings" charset="2"/>
              <a:buChar char="Ø"/>
            </a:pPr>
            <a:r>
              <a:rPr lang="en-US" b="1" dirty="0">
                <a:solidFill>
                  <a:srgbClr val="002060"/>
                </a:solidFill>
              </a:rPr>
              <a:t>Large enough to contain four elements intima, </a:t>
            </a:r>
            <a:r>
              <a:rPr lang="en-US" b="1" dirty="0" err="1">
                <a:solidFill>
                  <a:srgbClr val="002060"/>
                </a:solidFill>
              </a:rPr>
              <a:t>continous</a:t>
            </a:r>
            <a:r>
              <a:rPr lang="en-US" b="1" dirty="0">
                <a:solidFill>
                  <a:srgbClr val="002060"/>
                </a:solidFill>
              </a:rPr>
              <a:t> internal elastic lamina, muscular media and an adventitia..</a:t>
            </a:r>
            <a:br>
              <a:rPr lang="en-US" dirty="0"/>
            </a:br>
            <a:endParaRPr lang="en-US" dirty="0"/>
          </a:p>
        </p:txBody>
      </p:sp>
    </p:spTree>
    <p:extLst>
      <p:ext uri="{BB962C8B-B14F-4D97-AF65-F5344CB8AC3E}">
        <p14:creationId xmlns:p14="http://schemas.microsoft.com/office/powerpoint/2010/main" val="1592741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900" y="152400"/>
            <a:ext cx="7543800" cy="638485"/>
          </a:xfrm>
        </p:spPr>
        <p:txBody>
          <a:bodyPr>
            <a:normAutofit fontScale="90000"/>
          </a:bodyPr>
          <a:lstStyle/>
          <a:p>
            <a:r>
              <a:rPr lang="en-US" b="1" dirty="0">
                <a:latin typeface="Cooper Black" charset="0"/>
                <a:ea typeface="Cooper Black" charset="0"/>
                <a:cs typeface="Cooper Black" charset="0"/>
              </a:rPr>
              <a:t>Typical manifestations..</a:t>
            </a:r>
          </a:p>
        </p:txBody>
      </p:sp>
      <p:sp>
        <p:nvSpPr>
          <p:cNvPr id="5" name="Content Placeholder 4"/>
          <p:cNvSpPr>
            <a:spLocks noGrp="1"/>
          </p:cNvSpPr>
          <p:nvPr>
            <p:ph idx="1"/>
          </p:nvPr>
        </p:nvSpPr>
        <p:spPr>
          <a:xfrm>
            <a:off x="96451" y="1062233"/>
            <a:ext cx="3503221" cy="4055868"/>
          </a:xfrm>
        </p:spPr>
        <p:txBody>
          <a:bodyPr/>
          <a:lstStyle/>
          <a:p>
            <a:pPr>
              <a:buFont typeface="Wingdings" charset="2"/>
              <a:buChar char="v"/>
            </a:pPr>
            <a:r>
              <a:rPr lang="en-US" sz="3200" b="1" dirty="0">
                <a:solidFill>
                  <a:srgbClr val="00B050"/>
                </a:solidFill>
              </a:rPr>
              <a:t>LARGE VESSEL..</a:t>
            </a:r>
          </a:p>
          <a:p>
            <a:pPr>
              <a:buFont typeface="Wingdings" charset="2"/>
              <a:buChar char="v"/>
            </a:pPr>
            <a:endParaRPr lang="en-US" sz="3200" b="1" dirty="0">
              <a:solidFill>
                <a:srgbClr val="00B050"/>
              </a:solidFill>
            </a:endParaRPr>
          </a:p>
          <a:p>
            <a:pPr>
              <a:buFont typeface="Wingdings" charset="2"/>
              <a:buChar char="ü"/>
            </a:pPr>
            <a:r>
              <a:rPr lang="en-US" b="1" dirty="0"/>
              <a:t>Limb claudication. </a:t>
            </a:r>
          </a:p>
          <a:p>
            <a:pPr>
              <a:buFont typeface="Wingdings" charset="2"/>
              <a:buChar char="ü"/>
            </a:pPr>
            <a:r>
              <a:rPr lang="en-US" b="1" dirty="0"/>
              <a:t>Asymmetric blood pressure. </a:t>
            </a:r>
          </a:p>
          <a:p>
            <a:pPr>
              <a:buFont typeface="Wingdings" charset="2"/>
              <a:buChar char="ü"/>
            </a:pPr>
            <a:r>
              <a:rPr lang="en-US" b="1" dirty="0"/>
              <a:t>Absence of pulses. </a:t>
            </a:r>
          </a:p>
          <a:p>
            <a:pPr>
              <a:buFont typeface="Wingdings" charset="2"/>
              <a:buChar char="ü"/>
            </a:pPr>
            <a:r>
              <a:rPr lang="en-US" b="1" dirty="0"/>
              <a:t>Bruits.</a:t>
            </a:r>
          </a:p>
        </p:txBody>
      </p:sp>
      <p:sp>
        <p:nvSpPr>
          <p:cNvPr id="6" name="TextBox 5"/>
          <p:cNvSpPr txBox="1"/>
          <p:nvPr/>
        </p:nvSpPr>
        <p:spPr>
          <a:xfrm>
            <a:off x="4226312" y="1062232"/>
            <a:ext cx="8367132" cy="3539430"/>
          </a:xfrm>
          <a:prstGeom prst="rect">
            <a:avLst/>
          </a:prstGeom>
          <a:noFill/>
        </p:spPr>
        <p:txBody>
          <a:bodyPr wrap="square" rtlCol="0">
            <a:spAutoFit/>
          </a:bodyPr>
          <a:lstStyle/>
          <a:p>
            <a:pPr marL="457200" indent="-457200">
              <a:buFont typeface="Wingdings" charset="2"/>
              <a:buChar char="Ø"/>
            </a:pPr>
            <a:r>
              <a:rPr lang="en-US" sz="2800" b="1" dirty="0">
                <a:solidFill>
                  <a:srgbClr val="0070C0"/>
                </a:solidFill>
              </a:rPr>
              <a:t>MEDIUM VESSEL..</a:t>
            </a:r>
            <a:r>
              <a:rPr lang="en-US" sz="2800" dirty="0">
                <a:solidFill>
                  <a:srgbClr val="0070C0"/>
                </a:solidFill>
              </a:rPr>
              <a:t> </a:t>
            </a:r>
          </a:p>
          <a:p>
            <a:pPr marL="457200" indent="-457200">
              <a:buFont typeface="Wingdings" charset="2"/>
              <a:buChar char="Ø"/>
            </a:pPr>
            <a:endParaRPr lang="en-US" sz="2800" dirty="0">
              <a:solidFill>
                <a:srgbClr val="0070C0"/>
              </a:solidFill>
            </a:endParaRPr>
          </a:p>
          <a:p>
            <a:pPr marL="457200" indent="-457200">
              <a:buFont typeface="Wingdings" charset="2"/>
              <a:buChar char="ü"/>
            </a:pPr>
            <a:r>
              <a:rPr lang="en-US" sz="2800" b="1" dirty="0"/>
              <a:t>Red ,blue subcutaneous nodules(Panniculitis).</a:t>
            </a:r>
          </a:p>
          <a:p>
            <a:pPr marL="457200" indent="-457200">
              <a:buFont typeface="Wingdings" charset="2"/>
              <a:buChar char="ü"/>
            </a:pPr>
            <a:r>
              <a:rPr lang="en-US" sz="2800" b="1" dirty="0"/>
              <a:t>Ulcers.</a:t>
            </a:r>
          </a:p>
          <a:p>
            <a:pPr marL="457200" indent="-457200">
              <a:buFont typeface="Wingdings" charset="2"/>
              <a:buChar char="ü"/>
            </a:pPr>
            <a:r>
              <a:rPr lang="en-US" sz="2800" b="1" dirty="0"/>
              <a:t>Livedo reticularis.</a:t>
            </a:r>
          </a:p>
          <a:p>
            <a:pPr marL="457200" indent="-457200">
              <a:buFont typeface="Wingdings" charset="2"/>
              <a:buChar char="ü"/>
            </a:pPr>
            <a:r>
              <a:rPr lang="en-US" sz="2800" b="1" dirty="0"/>
              <a:t>Digital gangrene. </a:t>
            </a:r>
          </a:p>
          <a:p>
            <a:pPr marL="457200" indent="-457200">
              <a:buFont typeface="Wingdings" charset="2"/>
              <a:buChar char="ü"/>
            </a:pPr>
            <a:r>
              <a:rPr lang="en-US" sz="2800" b="1" dirty="0" err="1"/>
              <a:t>Mononeuritis</a:t>
            </a:r>
            <a:r>
              <a:rPr lang="en-US" sz="2800" b="1" dirty="0"/>
              <a:t> multiplex. </a:t>
            </a:r>
          </a:p>
          <a:p>
            <a:pPr marL="457200" indent="-457200">
              <a:buFont typeface="Wingdings" charset="2"/>
              <a:buChar char="ü"/>
            </a:pPr>
            <a:endParaRPr lang="en-US" sz="2800" b="1" dirty="0"/>
          </a:p>
        </p:txBody>
      </p:sp>
    </p:spTree>
    <p:extLst>
      <p:ext uri="{BB962C8B-B14F-4D97-AF65-F5344CB8AC3E}">
        <p14:creationId xmlns:p14="http://schemas.microsoft.com/office/powerpoint/2010/main" val="170025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heckerboard(across)">
                                      <p:cBhvr>
                                        <p:cTn id="7" dur="500"/>
                                        <p:tgtEl>
                                          <p:spTgt spid="5">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checkerboard(across)">
                                      <p:cBhvr>
                                        <p:cTn id="10" dur="500"/>
                                        <p:tgtEl>
                                          <p:spTgt spid="5">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checkerboard(across)">
                                      <p:cBhvr>
                                        <p:cTn id="13" dur="500"/>
                                        <p:tgtEl>
                                          <p:spTgt spid="5">
                                            <p:txEl>
                                              <p:pRg st="4" end="4"/>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checkerboard(across)">
                                      <p:cBhvr>
                                        <p:cTn id="16" dur="500"/>
                                        <p:tgtEl>
                                          <p:spTgt spid="5">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815" y="468350"/>
            <a:ext cx="11893085" cy="5957849"/>
          </a:xfrm>
        </p:spPr>
        <p:txBody>
          <a:bodyPr/>
          <a:lstStyle/>
          <a:p>
            <a:pPr>
              <a:buFont typeface="Wingdings" charset="2"/>
              <a:buChar char="Ø"/>
            </a:pPr>
            <a:r>
              <a:rPr lang="en-US" sz="3200" b="1" dirty="0">
                <a:solidFill>
                  <a:srgbClr val="00B050"/>
                </a:solidFill>
              </a:rPr>
              <a:t>SMALL VESSEL..</a:t>
            </a:r>
          </a:p>
          <a:p>
            <a:pPr>
              <a:buFont typeface="Wingdings" charset="2"/>
              <a:buChar char="ü"/>
            </a:pPr>
            <a:r>
              <a:rPr lang="en-US" b="1" dirty="0"/>
              <a:t>Purpura.</a:t>
            </a:r>
          </a:p>
          <a:p>
            <a:pPr>
              <a:buFont typeface="Wingdings" charset="2"/>
              <a:buChar char="ü"/>
            </a:pPr>
            <a:r>
              <a:rPr lang="en-US" b="1" dirty="0" err="1"/>
              <a:t>Vesicobullous</a:t>
            </a:r>
            <a:r>
              <a:rPr lang="en-US" b="1" dirty="0"/>
              <a:t> lesions.</a:t>
            </a:r>
          </a:p>
          <a:p>
            <a:pPr>
              <a:buFont typeface="Wingdings" charset="2"/>
              <a:buChar char="ü"/>
            </a:pPr>
            <a:r>
              <a:rPr lang="en-US" b="1" dirty="0" err="1"/>
              <a:t>Urticaria</a:t>
            </a:r>
            <a:r>
              <a:rPr lang="en-US" b="1" dirty="0"/>
              <a:t>.</a:t>
            </a:r>
          </a:p>
          <a:p>
            <a:pPr>
              <a:buFont typeface="Wingdings" charset="2"/>
              <a:buChar char="ü"/>
            </a:pPr>
            <a:r>
              <a:rPr lang="en-US" b="1" dirty="0">
                <a:solidFill>
                  <a:schemeClr val="accent6">
                    <a:lumMod val="75000"/>
                  </a:schemeClr>
                </a:solidFill>
              </a:rPr>
              <a:t>RENAL</a:t>
            </a:r>
            <a:r>
              <a:rPr lang="en-US" b="1" dirty="0"/>
              <a:t>- Glomerulonephritis &amp; renal failure.</a:t>
            </a:r>
          </a:p>
          <a:p>
            <a:pPr>
              <a:buFont typeface="Wingdings" charset="2"/>
              <a:buChar char="ü"/>
            </a:pPr>
            <a:r>
              <a:rPr lang="en-US" b="1" dirty="0">
                <a:solidFill>
                  <a:srgbClr val="00B0F0"/>
                </a:solidFill>
              </a:rPr>
              <a:t>LUNG- </a:t>
            </a:r>
            <a:r>
              <a:rPr lang="en-US" b="1" dirty="0"/>
              <a:t>Alveolar hemorrhage.</a:t>
            </a:r>
          </a:p>
          <a:p>
            <a:pPr>
              <a:buFont typeface="Wingdings" charset="2"/>
              <a:buChar char="ü"/>
            </a:pPr>
            <a:r>
              <a:rPr lang="en-US" b="1" dirty="0"/>
              <a:t>Splinter hemorrhages. </a:t>
            </a:r>
          </a:p>
          <a:p>
            <a:pPr>
              <a:buFont typeface="Wingdings" charset="2"/>
              <a:buChar char="ü"/>
            </a:pPr>
            <a:r>
              <a:rPr lang="en-US" b="1" dirty="0">
                <a:solidFill>
                  <a:schemeClr val="accent5">
                    <a:lumMod val="75000"/>
                  </a:schemeClr>
                </a:solidFill>
              </a:rPr>
              <a:t>EYE-</a:t>
            </a:r>
            <a:r>
              <a:rPr lang="en-US" b="1" dirty="0"/>
              <a:t> Uveitis, </a:t>
            </a:r>
            <a:r>
              <a:rPr lang="en-US" b="1" dirty="0" err="1"/>
              <a:t>episcleritis</a:t>
            </a:r>
            <a:r>
              <a:rPr lang="en-US" b="1" dirty="0"/>
              <a:t>, </a:t>
            </a:r>
            <a:r>
              <a:rPr lang="en-US" b="1" dirty="0" err="1"/>
              <a:t>scleritis</a:t>
            </a:r>
            <a:r>
              <a:rPr lang="en-US" b="1" dirty="0"/>
              <a:t>. </a:t>
            </a:r>
          </a:p>
          <a:p>
            <a:pPr>
              <a:buFont typeface="Wingdings" charset="2"/>
              <a:buChar char="ü"/>
            </a:pPr>
            <a:r>
              <a:rPr lang="en-US" b="1" dirty="0"/>
              <a:t>Mucosal ulcers in bowel.</a:t>
            </a:r>
          </a:p>
          <a:p>
            <a:pPr>
              <a:buFont typeface="Wingdings" charset="2"/>
              <a:buChar char="ü"/>
            </a:pPr>
            <a:r>
              <a:rPr lang="en-US" b="1" dirty="0"/>
              <a:t>Cutaneous extravascular necrotizing granulomas. </a:t>
            </a:r>
          </a:p>
          <a:p>
            <a:pPr>
              <a:buFont typeface="Wingdings" charset="2"/>
              <a:buChar char="ü"/>
            </a:pPr>
            <a:endParaRPr lang="en-US" b="1" dirty="0"/>
          </a:p>
          <a:p>
            <a:endParaRPr lang="en-US" b="1" dirty="0"/>
          </a:p>
        </p:txBody>
      </p:sp>
    </p:spTree>
    <p:extLst>
      <p:ext uri="{BB962C8B-B14F-4D97-AF65-F5344CB8AC3E}">
        <p14:creationId xmlns:p14="http://schemas.microsoft.com/office/powerpoint/2010/main" val="389271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4663" y="230064"/>
            <a:ext cx="5777540" cy="596776"/>
          </a:xfrm>
        </p:spPr>
        <p:txBody>
          <a:bodyPr>
            <a:normAutofit fontScale="90000"/>
          </a:bodyPr>
          <a:lstStyle/>
          <a:p>
            <a:r>
              <a:rPr lang="en-US" sz="3600" b="1" dirty="0">
                <a:solidFill>
                  <a:srgbClr val="0070C0"/>
                </a:solidFill>
              </a:rPr>
              <a:t>CLASSIFICATION OF VASCULITIS..</a:t>
            </a:r>
          </a:p>
        </p:txBody>
      </p:sp>
      <p:sp>
        <p:nvSpPr>
          <p:cNvPr id="3" name="Content Placeholder 2"/>
          <p:cNvSpPr>
            <a:spLocks noGrp="1"/>
          </p:cNvSpPr>
          <p:nvPr>
            <p:ph idx="1"/>
          </p:nvPr>
        </p:nvSpPr>
        <p:spPr>
          <a:xfrm>
            <a:off x="5875283" y="966952"/>
            <a:ext cx="6106920" cy="5891048"/>
          </a:xfrm>
        </p:spPr>
        <p:txBody>
          <a:bodyPr/>
          <a:lstStyle/>
          <a:p>
            <a:r>
              <a:rPr lang="en-US" b="1" dirty="0"/>
              <a:t>The most widely used classification system is the 1990 American College of Rheumatology (ACR) Criteria for the Classification of Vasculitis.</a:t>
            </a:r>
          </a:p>
          <a:p>
            <a:endParaRPr lang="en-US" dirty="0"/>
          </a:p>
          <a:p>
            <a:r>
              <a:rPr lang="en-US" b="1" dirty="0">
                <a:solidFill>
                  <a:schemeClr val="accent6">
                    <a:lumMod val="75000"/>
                  </a:schemeClr>
                </a:solidFill>
                <a:latin typeface="Arial Hebrew" charset="-79"/>
                <a:ea typeface="Arial Hebrew" charset="-79"/>
                <a:cs typeface="Arial Hebrew" charset="-79"/>
              </a:rPr>
              <a:t>CLASSIFIED ONLY 7 VASCULITIS.</a:t>
            </a:r>
          </a:p>
          <a:p>
            <a:r>
              <a:rPr lang="en-US" b="1" dirty="0">
                <a:solidFill>
                  <a:schemeClr val="accent6">
                    <a:lumMod val="75000"/>
                  </a:schemeClr>
                </a:solidFill>
                <a:latin typeface="Arial Hebrew" charset="-79"/>
                <a:ea typeface="Arial Hebrew" charset="-79"/>
                <a:cs typeface="Arial Hebrew" charset="-79"/>
              </a:rPr>
              <a:t>NO ANCA..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5645648" cy="6858000"/>
          </a:xfrm>
          <a:prstGeom prst="rect">
            <a:avLst/>
          </a:prstGeom>
          <a:ln>
            <a:solidFill>
              <a:srgbClr val="00B050"/>
            </a:solidFill>
            <a:prstDash val="dash"/>
          </a:ln>
        </p:spPr>
      </p:pic>
    </p:spTree>
    <p:extLst>
      <p:ext uri="{BB962C8B-B14F-4D97-AF65-F5344CB8AC3E}">
        <p14:creationId xmlns:p14="http://schemas.microsoft.com/office/powerpoint/2010/main" val="161692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39" y="196995"/>
            <a:ext cx="11856524" cy="1129358"/>
          </a:xfrm>
        </p:spPr>
        <p:txBody>
          <a:bodyPr>
            <a:noAutofit/>
          </a:bodyPr>
          <a:lstStyle/>
          <a:p>
            <a:pPr marL="342900" indent="-342900">
              <a:buFont typeface="Wingdings" charset="2"/>
              <a:buChar char="Ø"/>
            </a:pPr>
            <a:r>
              <a:rPr lang="en-US" sz="2400" b="1" dirty="0">
                <a:solidFill>
                  <a:srgbClr val="002060"/>
                </a:solidFill>
                <a:latin typeface="Cooper Black" charset="0"/>
                <a:ea typeface="Cooper Black" charset="0"/>
                <a:cs typeface="Cooper Black" charset="0"/>
              </a:rPr>
              <a:t>INTERNATIONAL CHAPEL HILL CONSENSUS CONFERENCE ON THE NOMENCLATURE OF VASCULITIDES.. </a:t>
            </a:r>
            <a:br>
              <a:rPr lang="en-US" sz="3200" b="1" dirty="0">
                <a:latin typeface="Cooper Black" charset="0"/>
                <a:ea typeface="Cooper Black" charset="0"/>
                <a:cs typeface="Cooper Black" charset="0"/>
              </a:rPr>
            </a:br>
            <a:endParaRPr lang="en-US" sz="3200" b="1" dirty="0">
              <a:latin typeface="Cooper Black" charset="0"/>
              <a:ea typeface="Cooper Black" charset="0"/>
              <a:cs typeface="Cooper Black" charset="0"/>
            </a:endParaRPr>
          </a:p>
        </p:txBody>
      </p:sp>
      <p:sp>
        <p:nvSpPr>
          <p:cNvPr id="3" name="Content Placeholder 2"/>
          <p:cNvSpPr>
            <a:spLocks noGrp="1"/>
          </p:cNvSpPr>
          <p:nvPr>
            <p:ph idx="1"/>
          </p:nvPr>
        </p:nvSpPr>
        <p:spPr>
          <a:xfrm>
            <a:off x="167739" y="1535827"/>
            <a:ext cx="5734298" cy="2848340"/>
          </a:xfrm>
        </p:spPr>
        <p:txBody>
          <a:bodyPr>
            <a:normAutofit lnSpcReduction="10000"/>
          </a:bodyPr>
          <a:lstStyle/>
          <a:p>
            <a:pPr>
              <a:buFont typeface="Wingdings" charset="2"/>
              <a:buChar char="Ø"/>
            </a:pPr>
            <a:r>
              <a:rPr lang="en-US" b="1" dirty="0">
                <a:solidFill>
                  <a:srgbClr val="C00000"/>
                </a:solidFill>
              </a:rPr>
              <a:t>LARGE-VESSEL VASCULITIS (LVV)..</a:t>
            </a:r>
          </a:p>
          <a:p>
            <a:pPr>
              <a:buFont typeface="Wingdings" charset="2"/>
              <a:buChar char="Ø"/>
            </a:pPr>
            <a:endParaRPr lang="en-US" b="1" dirty="0"/>
          </a:p>
          <a:p>
            <a:pPr>
              <a:buFont typeface="Wingdings" charset="2"/>
              <a:buChar char="ü"/>
            </a:pPr>
            <a:r>
              <a:rPr lang="en-US" b="1" dirty="0" err="1"/>
              <a:t>Takayasu</a:t>
            </a:r>
            <a:r>
              <a:rPr lang="en-US" b="1" dirty="0"/>
              <a:t> arteritis (TAK).</a:t>
            </a:r>
          </a:p>
          <a:p>
            <a:pPr>
              <a:buFont typeface="Wingdings" charset="2"/>
              <a:buChar char="ü"/>
            </a:pPr>
            <a:r>
              <a:rPr lang="en-US" b="1" dirty="0"/>
              <a:t>Giant cell arteritis (GCA).</a:t>
            </a:r>
          </a:p>
          <a:p>
            <a:pPr>
              <a:buFont typeface="Wingdings" charset="2"/>
              <a:buChar char="ü"/>
            </a:pPr>
            <a:r>
              <a:rPr lang="en-US" b="1" dirty="0" err="1"/>
              <a:t>Behcets</a:t>
            </a:r>
            <a:r>
              <a:rPr lang="en-US" b="1" dirty="0"/>
              <a:t> disease (BD).</a:t>
            </a:r>
          </a:p>
          <a:p>
            <a:pPr>
              <a:buFont typeface="Wingdings" charset="2"/>
              <a:buChar char="ü"/>
            </a:pPr>
            <a:r>
              <a:rPr lang="en-US" b="1" dirty="0"/>
              <a:t>Cogan syndrome (CS). </a:t>
            </a:r>
          </a:p>
          <a:p>
            <a:pPr>
              <a:buFont typeface="Wingdings" charset="2"/>
              <a:buChar char="ü"/>
            </a:pPr>
            <a:endParaRPr lang="en-US" dirty="0"/>
          </a:p>
          <a:p>
            <a:endParaRPr lang="en-US" dirty="0"/>
          </a:p>
          <a:p>
            <a:endParaRPr lang="en-US" dirty="0"/>
          </a:p>
        </p:txBody>
      </p:sp>
      <p:sp>
        <p:nvSpPr>
          <p:cNvPr id="4" name="TextBox 3"/>
          <p:cNvSpPr txBox="1"/>
          <p:nvPr/>
        </p:nvSpPr>
        <p:spPr>
          <a:xfrm>
            <a:off x="6341423" y="1535827"/>
            <a:ext cx="5569528" cy="2677656"/>
          </a:xfrm>
          <a:prstGeom prst="rect">
            <a:avLst/>
          </a:prstGeom>
          <a:noFill/>
        </p:spPr>
        <p:txBody>
          <a:bodyPr wrap="square" rtlCol="0">
            <a:spAutoFit/>
          </a:bodyPr>
          <a:lstStyle/>
          <a:p>
            <a:pPr marL="457200" indent="-457200">
              <a:buFont typeface="Wingdings" charset="2"/>
              <a:buChar char="Ø"/>
            </a:pPr>
            <a:r>
              <a:rPr lang="en-US" sz="2800" b="1" dirty="0">
                <a:solidFill>
                  <a:schemeClr val="accent3">
                    <a:lumMod val="50000"/>
                  </a:schemeClr>
                </a:solidFill>
              </a:rPr>
              <a:t>Medium-vessel vasculitis (MVV)..</a:t>
            </a:r>
          </a:p>
          <a:p>
            <a:pPr marL="457200" indent="-457200">
              <a:buFont typeface="Wingdings" charset="2"/>
              <a:buChar char="Ø"/>
            </a:pPr>
            <a:endParaRPr lang="en-US" sz="2800" dirty="0"/>
          </a:p>
          <a:p>
            <a:pPr marL="457200" indent="-457200">
              <a:buFont typeface="Wingdings" charset="2"/>
              <a:buChar char="ü"/>
            </a:pPr>
            <a:r>
              <a:rPr lang="en-US" sz="2800" b="1" dirty="0" err="1"/>
              <a:t>Polyarteritis</a:t>
            </a:r>
            <a:r>
              <a:rPr lang="en-US" sz="2800" b="1" dirty="0"/>
              <a:t> </a:t>
            </a:r>
            <a:r>
              <a:rPr lang="en-US" sz="2800" b="1" dirty="0" err="1"/>
              <a:t>nodosa</a:t>
            </a:r>
            <a:r>
              <a:rPr lang="en-US" sz="2800" b="1" dirty="0"/>
              <a:t> (PAN).</a:t>
            </a:r>
          </a:p>
          <a:p>
            <a:pPr marL="457200" indent="-457200">
              <a:buFont typeface="Wingdings" charset="2"/>
              <a:buChar char="ü"/>
            </a:pPr>
            <a:r>
              <a:rPr lang="en-US" sz="2800" b="1" dirty="0"/>
              <a:t>Kawasaki disease (KD).</a:t>
            </a:r>
          </a:p>
          <a:p>
            <a:pPr marL="457200" indent="-457200">
              <a:buFont typeface="Wingdings" charset="2"/>
              <a:buChar char="ü"/>
            </a:pPr>
            <a:r>
              <a:rPr lang="en-US" sz="2800" b="1" dirty="0"/>
              <a:t>Cutaneous  PAN.</a:t>
            </a:r>
          </a:p>
          <a:p>
            <a:pPr marL="457200" indent="-457200">
              <a:buFont typeface="Wingdings" charset="2"/>
              <a:buChar char="ü"/>
            </a:pPr>
            <a:r>
              <a:rPr lang="en-US" sz="2800" b="1" dirty="0"/>
              <a:t>T.A.O. </a:t>
            </a:r>
          </a:p>
        </p:txBody>
      </p:sp>
      <p:sp>
        <p:nvSpPr>
          <p:cNvPr id="6" name="TextBox 5"/>
          <p:cNvSpPr txBox="1"/>
          <p:nvPr/>
        </p:nvSpPr>
        <p:spPr>
          <a:xfrm>
            <a:off x="368136" y="4987636"/>
            <a:ext cx="10367158" cy="1600438"/>
          </a:xfrm>
          <a:prstGeom prst="rect">
            <a:avLst/>
          </a:prstGeom>
          <a:noFill/>
        </p:spPr>
        <p:txBody>
          <a:bodyPr wrap="square" rtlCol="0">
            <a:spAutoFit/>
          </a:bodyPr>
          <a:lstStyle/>
          <a:p>
            <a:pPr marL="285750" indent="-285750">
              <a:buFont typeface="Wingdings" charset="2"/>
              <a:buChar char="v"/>
            </a:pPr>
            <a:r>
              <a:rPr lang="en-US" sz="3200" b="1">
                <a:solidFill>
                  <a:schemeClr val="accent5">
                    <a:lumMod val="75000"/>
                  </a:schemeClr>
                </a:solidFill>
              </a:rPr>
              <a:t>Variable-vessel vasculitis (VVV)..</a:t>
            </a:r>
          </a:p>
          <a:p>
            <a:pPr marL="285750" indent="-285750">
              <a:buFont typeface="Courier New" charset="0"/>
              <a:buChar char="o"/>
            </a:pPr>
            <a:r>
              <a:rPr lang="en-US" sz="2400" b="1" err="1"/>
              <a:t>Behçet</a:t>
            </a:r>
            <a:r>
              <a:rPr lang="en-US" sz="2400" b="1"/>
              <a:t> disease (BD).</a:t>
            </a:r>
          </a:p>
          <a:p>
            <a:pPr marL="285750" indent="-285750">
              <a:buFont typeface="Courier New" charset="0"/>
              <a:buChar char="o"/>
            </a:pPr>
            <a:r>
              <a:rPr lang="en-US" sz="2400" b="1"/>
              <a:t>Cogan syndrome (CS). </a:t>
            </a:r>
          </a:p>
          <a:p>
            <a:pPr marL="285750" indent="-285750">
              <a:buFont typeface="Courier New" charset="0"/>
              <a:buChar char="o"/>
            </a:pPr>
            <a:endParaRPr lang="en-US"/>
          </a:p>
        </p:txBody>
      </p:sp>
    </p:spTree>
    <p:extLst>
      <p:ext uri="{BB962C8B-B14F-4D97-AF65-F5344CB8AC3E}">
        <p14:creationId xmlns:p14="http://schemas.microsoft.com/office/powerpoint/2010/main" val="88774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585" y="339107"/>
            <a:ext cx="10515600" cy="712519"/>
          </a:xfrm>
        </p:spPr>
        <p:txBody>
          <a:bodyPr>
            <a:normAutofit fontScale="90000"/>
          </a:bodyPr>
          <a:lstStyle/>
          <a:p>
            <a:pPr marL="571500" indent="-571500">
              <a:buFont typeface="Wingdings" charset="2"/>
              <a:buChar char="Ø"/>
            </a:pPr>
            <a:r>
              <a:rPr lang="en-US" sz="3600" b="1" dirty="0">
                <a:solidFill>
                  <a:srgbClr val="C00000"/>
                </a:solidFill>
                <a:latin typeface="Cooper Black" charset="0"/>
                <a:ea typeface="Cooper Black" charset="0"/>
                <a:cs typeface="Cooper Black" charset="0"/>
              </a:rPr>
              <a:t>Small-vessel vasculitis (SVV).. </a:t>
            </a:r>
            <a:br>
              <a:rPr lang="en-US" dirty="0"/>
            </a:br>
            <a:endParaRPr lang="en-US" dirty="0"/>
          </a:p>
        </p:txBody>
      </p:sp>
      <p:sp>
        <p:nvSpPr>
          <p:cNvPr id="3" name="Content Placeholder 2"/>
          <p:cNvSpPr>
            <a:spLocks noGrp="1"/>
          </p:cNvSpPr>
          <p:nvPr>
            <p:ph idx="1"/>
          </p:nvPr>
        </p:nvSpPr>
        <p:spPr>
          <a:xfrm>
            <a:off x="95003" y="950026"/>
            <a:ext cx="11946576" cy="5771408"/>
          </a:xfrm>
        </p:spPr>
        <p:txBody>
          <a:bodyPr>
            <a:normAutofit lnSpcReduction="10000"/>
          </a:bodyPr>
          <a:lstStyle/>
          <a:p>
            <a:pPr>
              <a:buFont typeface="Wingdings" charset="2"/>
              <a:buChar char="v"/>
            </a:pPr>
            <a:r>
              <a:rPr lang="en-US" b="1" dirty="0">
                <a:solidFill>
                  <a:schemeClr val="accent6">
                    <a:lumMod val="75000"/>
                  </a:schemeClr>
                </a:solidFill>
              </a:rPr>
              <a:t>ANCA associated vasculitis (AAV)..</a:t>
            </a:r>
          </a:p>
          <a:p>
            <a:pPr>
              <a:buFont typeface="Wingdings" charset="2"/>
              <a:buChar char="v"/>
            </a:pPr>
            <a:endParaRPr lang="en-US" dirty="0"/>
          </a:p>
          <a:p>
            <a:pPr>
              <a:buFont typeface="Wingdings" charset="2"/>
              <a:buChar char="ü"/>
            </a:pPr>
            <a:r>
              <a:rPr lang="en-US" b="1" dirty="0"/>
              <a:t>Microscopic </a:t>
            </a:r>
            <a:r>
              <a:rPr lang="en-US" b="1" dirty="0" err="1"/>
              <a:t>polyangiitis</a:t>
            </a:r>
            <a:r>
              <a:rPr lang="en-US" b="1" dirty="0"/>
              <a:t> (MPA).</a:t>
            </a:r>
          </a:p>
          <a:p>
            <a:pPr>
              <a:buFont typeface="Wingdings" charset="2"/>
              <a:buChar char="ü"/>
            </a:pPr>
            <a:r>
              <a:rPr lang="en-US" b="1" dirty="0"/>
              <a:t>Granulomatosis with </a:t>
            </a:r>
            <a:r>
              <a:rPr lang="en-US" b="1" dirty="0" err="1"/>
              <a:t>polyangiitis</a:t>
            </a:r>
            <a:r>
              <a:rPr lang="en-US" b="1" dirty="0"/>
              <a:t> (Wegener granulomatosis) (GPA).</a:t>
            </a:r>
          </a:p>
          <a:p>
            <a:pPr>
              <a:buFont typeface="Wingdings" charset="2"/>
              <a:buChar char="ü"/>
            </a:pPr>
            <a:r>
              <a:rPr lang="en-US" b="1" dirty="0"/>
              <a:t>Eosinophilic granulomatosis with </a:t>
            </a:r>
            <a:r>
              <a:rPr lang="en-US" b="1" dirty="0" err="1"/>
              <a:t>polyangiitis</a:t>
            </a:r>
            <a:r>
              <a:rPr lang="en-US" b="1" dirty="0"/>
              <a:t> (</a:t>
            </a:r>
            <a:r>
              <a:rPr lang="en-US" b="1" dirty="0" err="1"/>
              <a:t>Churg</a:t>
            </a:r>
            <a:r>
              <a:rPr lang="en-US" b="1" dirty="0"/>
              <a:t>-Strauss vasculitis) (EGPA). </a:t>
            </a:r>
          </a:p>
          <a:p>
            <a:pPr>
              <a:buFont typeface="Wingdings" charset="2"/>
              <a:buChar char="ü"/>
            </a:pPr>
            <a:endParaRPr lang="en-US" dirty="0"/>
          </a:p>
          <a:p>
            <a:pPr>
              <a:buFont typeface="Wingdings" charset="2"/>
              <a:buChar char="v"/>
            </a:pPr>
            <a:r>
              <a:rPr lang="en-US" b="1" dirty="0">
                <a:solidFill>
                  <a:srgbClr val="0070C0"/>
                </a:solidFill>
              </a:rPr>
              <a:t>Immune complex SVV..</a:t>
            </a:r>
          </a:p>
          <a:p>
            <a:pPr>
              <a:buFont typeface="Wingdings" charset="2"/>
              <a:buChar char="ü"/>
            </a:pPr>
            <a:r>
              <a:rPr lang="en-US" b="1" dirty="0">
                <a:solidFill>
                  <a:schemeClr val="accent4">
                    <a:lumMod val="75000"/>
                  </a:schemeClr>
                </a:solidFill>
              </a:rPr>
              <a:t>Anti–glomerular basement membrane (anti-GBM) disease.</a:t>
            </a:r>
          </a:p>
          <a:p>
            <a:pPr>
              <a:buFont typeface="Wingdings" charset="2"/>
              <a:buChar char="ü"/>
            </a:pPr>
            <a:r>
              <a:rPr lang="en-US" b="1" dirty="0" err="1">
                <a:solidFill>
                  <a:schemeClr val="accent4">
                    <a:lumMod val="75000"/>
                  </a:schemeClr>
                </a:solidFill>
              </a:rPr>
              <a:t>Cryoglobulinemic</a:t>
            </a:r>
            <a:r>
              <a:rPr lang="en-US" b="1" dirty="0">
                <a:solidFill>
                  <a:schemeClr val="accent4">
                    <a:lumMod val="75000"/>
                  </a:schemeClr>
                </a:solidFill>
              </a:rPr>
              <a:t> vasculitis (CV).</a:t>
            </a:r>
          </a:p>
          <a:p>
            <a:pPr>
              <a:buFont typeface="Wingdings" charset="2"/>
              <a:buChar char="ü"/>
            </a:pPr>
            <a:r>
              <a:rPr lang="en-US" b="1" dirty="0">
                <a:solidFill>
                  <a:schemeClr val="accent4">
                    <a:lumMod val="75000"/>
                  </a:schemeClr>
                </a:solidFill>
              </a:rPr>
              <a:t>Immunoglobulin A vasculitis (Henoch-</a:t>
            </a:r>
            <a:r>
              <a:rPr lang="en-US" b="1" dirty="0" err="1">
                <a:solidFill>
                  <a:schemeClr val="accent4">
                    <a:lumMod val="75000"/>
                  </a:schemeClr>
                </a:solidFill>
              </a:rPr>
              <a:t>Schonlein</a:t>
            </a:r>
            <a:r>
              <a:rPr lang="en-US" b="1" dirty="0">
                <a:solidFill>
                  <a:schemeClr val="accent4">
                    <a:lumMod val="75000"/>
                  </a:schemeClr>
                </a:solidFill>
              </a:rPr>
              <a:t> purpura) (</a:t>
            </a:r>
            <a:r>
              <a:rPr lang="en-US" b="1" dirty="0" err="1">
                <a:solidFill>
                  <a:schemeClr val="accent4">
                    <a:lumMod val="75000"/>
                  </a:schemeClr>
                </a:solidFill>
              </a:rPr>
              <a:t>IgAV</a:t>
            </a:r>
            <a:r>
              <a:rPr lang="en-US" b="1" dirty="0">
                <a:solidFill>
                  <a:schemeClr val="accent4">
                    <a:lumMod val="75000"/>
                  </a:schemeClr>
                </a:solidFill>
              </a:rPr>
              <a:t>).</a:t>
            </a:r>
          </a:p>
          <a:p>
            <a:pPr>
              <a:buFont typeface="Wingdings" charset="2"/>
              <a:buChar char="ü"/>
            </a:pPr>
            <a:r>
              <a:rPr lang="en-US" b="1" dirty="0" err="1">
                <a:solidFill>
                  <a:schemeClr val="accent4">
                    <a:lumMod val="75000"/>
                  </a:schemeClr>
                </a:solidFill>
              </a:rPr>
              <a:t>Hypocomplementemic</a:t>
            </a:r>
            <a:r>
              <a:rPr lang="en-US" b="1" dirty="0">
                <a:solidFill>
                  <a:schemeClr val="accent4">
                    <a:lumMod val="75000"/>
                  </a:schemeClr>
                </a:solidFill>
              </a:rPr>
              <a:t> urticarial vasculitis (anti-C1q vasculitis). </a:t>
            </a:r>
          </a:p>
          <a:p>
            <a:pPr>
              <a:buFont typeface="Wingdings" charset="2"/>
              <a:buChar char="ü"/>
            </a:pPr>
            <a:endParaRPr lang="en-US" dirty="0"/>
          </a:p>
          <a:p>
            <a:pPr>
              <a:buFont typeface="Wingdings" charset="2"/>
              <a:buChar char="v"/>
            </a:pPr>
            <a:endParaRPr lang="en-US" dirty="0"/>
          </a:p>
          <a:p>
            <a:endParaRPr lang="en-US" dirty="0"/>
          </a:p>
          <a:p>
            <a:endParaRPr lang="en-US" dirty="0"/>
          </a:p>
        </p:txBody>
      </p:sp>
    </p:spTree>
    <p:extLst>
      <p:ext uri="{BB962C8B-B14F-4D97-AF65-F5344CB8AC3E}">
        <p14:creationId xmlns:p14="http://schemas.microsoft.com/office/powerpoint/2010/main" val="291957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041" y="127000"/>
            <a:ext cx="11751059" cy="6591300"/>
          </a:xfrm>
        </p:spPr>
      </p:pic>
    </p:spTree>
    <p:extLst>
      <p:ext uri="{BB962C8B-B14F-4D97-AF65-F5344CB8AC3E}">
        <p14:creationId xmlns:p14="http://schemas.microsoft.com/office/powerpoint/2010/main" val="1487488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339" y="56299"/>
            <a:ext cx="2261839" cy="705392"/>
          </a:xfrm>
        </p:spPr>
        <p:txBody>
          <a:bodyPr>
            <a:normAutofit fontScale="90000"/>
          </a:bodyPr>
          <a:lstStyle/>
          <a:p>
            <a:r>
              <a:rPr lang="en-US" b="1" dirty="0">
                <a:solidFill>
                  <a:schemeClr val="tx2">
                    <a:lumMod val="75000"/>
                  </a:schemeClr>
                </a:solidFill>
                <a:latin typeface="Cooper Black" charset="0"/>
                <a:ea typeface="Cooper Black" charset="0"/>
                <a:cs typeface="Cooper Black" charset="0"/>
              </a:rPr>
              <a:t>ANCA..</a:t>
            </a:r>
          </a:p>
        </p:txBody>
      </p:sp>
      <p:sp>
        <p:nvSpPr>
          <p:cNvPr id="3" name="Content Placeholder 2"/>
          <p:cNvSpPr>
            <a:spLocks noGrp="1"/>
          </p:cNvSpPr>
          <p:nvPr>
            <p:ph idx="1"/>
          </p:nvPr>
        </p:nvSpPr>
        <p:spPr>
          <a:xfrm>
            <a:off x="0" y="825191"/>
            <a:ext cx="12192000" cy="6032809"/>
          </a:xfrm>
        </p:spPr>
        <p:txBody>
          <a:bodyPr/>
          <a:lstStyle/>
          <a:p>
            <a:r>
              <a:rPr lang="en-US" b="1" dirty="0"/>
              <a:t>Antibodies directed against certain proteins in the cytoplasmic granules of neutrophils and monocytes.</a:t>
            </a:r>
          </a:p>
          <a:p>
            <a:r>
              <a:rPr lang="en-US" b="1" dirty="0"/>
              <a:t> There are two major categories of ANCA based on different targets for the antibodies.</a:t>
            </a:r>
          </a:p>
          <a:p>
            <a:endParaRPr lang="en-US" dirty="0"/>
          </a:p>
          <a:p>
            <a:pPr>
              <a:buFont typeface="Wingdings" charset="2"/>
              <a:buChar char="Ø"/>
            </a:pPr>
            <a:r>
              <a:rPr lang="en-US" dirty="0"/>
              <a:t> </a:t>
            </a:r>
            <a:r>
              <a:rPr lang="en-US" sz="3200" b="1" i="1" dirty="0">
                <a:solidFill>
                  <a:schemeClr val="accent6">
                    <a:lumMod val="50000"/>
                  </a:schemeClr>
                </a:solidFill>
              </a:rPr>
              <a:t>cytoplasmic ANCA </a:t>
            </a:r>
            <a:r>
              <a:rPr lang="en-US" sz="3200" b="1" dirty="0">
                <a:solidFill>
                  <a:schemeClr val="accent6">
                    <a:lumMod val="50000"/>
                  </a:schemeClr>
                </a:solidFill>
              </a:rPr>
              <a:t>(</a:t>
            </a:r>
            <a:r>
              <a:rPr lang="en-US" sz="3200" b="1" dirty="0" err="1">
                <a:solidFill>
                  <a:schemeClr val="accent6">
                    <a:lumMod val="50000"/>
                  </a:schemeClr>
                </a:solidFill>
              </a:rPr>
              <a:t>cANCA</a:t>
            </a:r>
            <a:r>
              <a:rPr lang="en-US" sz="3200" b="1" dirty="0">
                <a:solidFill>
                  <a:schemeClr val="accent6">
                    <a:lumMod val="50000"/>
                  </a:schemeClr>
                </a:solidFill>
              </a:rPr>
              <a:t>).</a:t>
            </a:r>
          </a:p>
          <a:p>
            <a:pPr>
              <a:buFont typeface="Wingdings" charset="2"/>
              <a:buChar char="ü"/>
            </a:pPr>
            <a:r>
              <a:rPr lang="en-US" dirty="0"/>
              <a:t> </a:t>
            </a:r>
            <a:r>
              <a:rPr lang="en-US" b="1" dirty="0"/>
              <a:t>Proteinase-3,a 29-kDa neutral serine proteinase present in neutrophil </a:t>
            </a:r>
            <a:r>
              <a:rPr lang="en-US" b="1" dirty="0" err="1"/>
              <a:t>azurophilic</a:t>
            </a:r>
            <a:r>
              <a:rPr lang="en-US" b="1" dirty="0"/>
              <a:t> granules, is the major </a:t>
            </a:r>
            <a:r>
              <a:rPr lang="en-US" b="1" dirty="0" err="1"/>
              <a:t>cANCA</a:t>
            </a:r>
            <a:r>
              <a:rPr lang="en-US" b="1" dirty="0"/>
              <a:t> antigen.</a:t>
            </a:r>
          </a:p>
          <a:p>
            <a:pPr>
              <a:buFont typeface="Wingdings" charset="2"/>
              <a:buChar char="ü"/>
            </a:pPr>
            <a:r>
              <a:rPr lang="en-US" b="1" dirty="0"/>
              <a:t> </a:t>
            </a:r>
            <a:r>
              <a:rPr lang="en-US" b="1" i="1" dirty="0"/>
              <a:t>ANCA </a:t>
            </a:r>
            <a:r>
              <a:rPr lang="en-US" b="1" dirty="0"/>
              <a:t>(</a:t>
            </a:r>
            <a:r>
              <a:rPr lang="en-US" b="1" dirty="0" err="1"/>
              <a:t>cANCA</a:t>
            </a:r>
            <a:r>
              <a:rPr lang="en-US" b="1" dirty="0"/>
              <a:t>) refers to the diffuse, granular cytoplasmic staining pattern observed by immunofluorescence microscopy when serum antibodies bind to indicator neutrophils.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92744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210" y="111512"/>
            <a:ext cx="11976410" cy="6490010"/>
          </a:xfrm>
        </p:spPr>
        <p:txBody>
          <a:bodyPr>
            <a:normAutofit/>
          </a:bodyPr>
          <a:lstStyle/>
          <a:p>
            <a:r>
              <a:rPr lang="en-US" sz="3200" b="1" i="1" dirty="0">
                <a:solidFill>
                  <a:schemeClr val="accent6">
                    <a:lumMod val="50000"/>
                  </a:schemeClr>
                </a:solidFill>
              </a:rPr>
              <a:t>Perinuclear ANCA </a:t>
            </a:r>
            <a:r>
              <a:rPr lang="en-US" sz="3200" b="1" dirty="0">
                <a:solidFill>
                  <a:schemeClr val="accent6">
                    <a:lumMod val="50000"/>
                  </a:schemeClr>
                </a:solidFill>
              </a:rPr>
              <a:t>(</a:t>
            </a:r>
            <a:r>
              <a:rPr lang="en-US" sz="3200" b="1" dirty="0" err="1">
                <a:solidFill>
                  <a:schemeClr val="accent6">
                    <a:lumMod val="50000"/>
                  </a:schemeClr>
                </a:solidFill>
              </a:rPr>
              <a:t>pANCA</a:t>
            </a:r>
            <a:r>
              <a:rPr lang="en-US" sz="3200" b="1" dirty="0">
                <a:solidFill>
                  <a:schemeClr val="accent6">
                    <a:lumMod val="50000"/>
                  </a:schemeClr>
                </a:solidFill>
              </a:rPr>
              <a:t>).</a:t>
            </a:r>
          </a:p>
          <a:p>
            <a:pPr>
              <a:buFont typeface="Wingdings" charset="2"/>
              <a:buChar char="ü"/>
            </a:pPr>
            <a:r>
              <a:rPr lang="en-US" dirty="0"/>
              <a:t> </a:t>
            </a:r>
            <a:r>
              <a:rPr lang="en-US" b="1" dirty="0"/>
              <a:t>Major target for </a:t>
            </a:r>
            <a:r>
              <a:rPr lang="en-US" b="1" dirty="0" err="1"/>
              <a:t>pANCA</a:t>
            </a:r>
            <a:r>
              <a:rPr lang="en-US" b="1" dirty="0"/>
              <a:t> is the enzyme </a:t>
            </a:r>
            <a:r>
              <a:rPr lang="en-US" b="1" dirty="0">
                <a:solidFill>
                  <a:srgbClr val="0070C0"/>
                </a:solidFill>
              </a:rPr>
              <a:t>myeloperoxidase</a:t>
            </a:r>
            <a:r>
              <a:rPr lang="en-US" b="1" dirty="0"/>
              <a:t> in monocytes.</a:t>
            </a:r>
          </a:p>
          <a:p>
            <a:pPr>
              <a:buFont typeface="Wingdings" charset="2"/>
              <a:buChar char="ü"/>
            </a:pPr>
            <a:endParaRPr lang="en-US" b="1" dirty="0"/>
          </a:p>
          <a:p>
            <a:pPr>
              <a:buFont typeface="Wingdings" charset="2"/>
              <a:buChar char="ü"/>
            </a:pPr>
            <a:r>
              <a:rPr lang="en-US" b="1" dirty="0"/>
              <a:t> </a:t>
            </a:r>
            <a:r>
              <a:rPr lang="en-US" b="1" dirty="0" err="1"/>
              <a:t>pANCA</a:t>
            </a:r>
            <a:r>
              <a:rPr lang="en-US" b="1" dirty="0"/>
              <a:t> refers to the more localized </a:t>
            </a:r>
            <a:r>
              <a:rPr lang="en-US" b="1" dirty="0">
                <a:solidFill>
                  <a:srgbClr val="FFC000"/>
                </a:solidFill>
              </a:rPr>
              <a:t>perinuclear or nuclear staining </a:t>
            </a:r>
            <a:r>
              <a:rPr lang="en-US" b="1" dirty="0"/>
              <a:t>pattern of the indicator neutrophils. </a:t>
            </a:r>
          </a:p>
          <a:p>
            <a:pPr>
              <a:buFont typeface="Wingdings" charset="2"/>
              <a:buChar char="ü"/>
            </a:pPr>
            <a:endParaRPr lang="en-US" b="1" dirty="0"/>
          </a:p>
          <a:p>
            <a:pPr>
              <a:buFont typeface="Wingdings" charset="2"/>
              <a:buChar char="ü"/>
            </a:pPr>
            <a:r>
              <a:rPr lang="en-US" b="1" dirty="0"/>
              <a:t>Other targets that can produce a </a:t>
            </a:r>
            <a:r>
              <a:rPr lang="en-US" b="1" dirty="0" err="1"/>
              <a:t>pANCA</a:t>
            </a:r>
            <a:r>
              <a:rPr lang="en-US" b="1" dirty="0"/>
              <a:t> pattern of staining include elastase, </a:t>
            </a:r>
            <a:r>
              <a:rPr lang="en-US" b="1" dirty="0" err="1"/>
              <a:t>cathepsin</a:t>
            </a:r>
            <a:r>
              <a:rPr lang="en-US" b="1" dirty="0"/>
              <a:t> G, </a:t>
            </a:r>
            <a:r>
              <a:rPr lang="en-US" b="1" dirty="0" err="1"/>
              <a:t>lactoferrin</a:t>
            </a:r>
            <a:r>
              <a:rPr lang="en-US" b="1" dirty="0"/>
              <a:t>, lysozyme, and bactericidal/permeability-increasing protein.</a:t>
            </a:r>
          </a:p>
          <a:p>
            <a:pPr>
              <a:buFont typeface="Wingdings" charset="2"/>
              <a:buChar char="ü"/>
            </a:pPr>
            <a:endParaRPr lang="en-US" dirty="0"/>
          </a:p>
          <a:p>
            <a:pPr>
              <a:buFont typeface="Wingdings" charset="2"/>
              <a:buChar char="ü"/>
            </a:pPr>
            <a:endParaRPr lang="en-US" dirty="0"/>
          </a:p>
          <a:p>
            <a:pPr>
              <a:buFont typeface="Wingdings" charset="2"/>
              <a:buChar char="ü"/>
            </a:pPr>
            <a:endParaRPr lang="en-US" dirty="0"/>
          </a:p>
          <a:p>
            <a:pPr>
              <a:buFont typeface="Wingdings" charset="2"/>
              <a:buChar char="ü"/>
            </a:pPr>
            <a:endParaRPr lang="en-US" dirty="0"/>
          </a:p>
          <a:p>
            <a:endParaRPr lang="en-US" dirty="0"/>
          </a:p>
        </p:txBody>
      </p:sp>
    </p:spTree>
    <p:extLst>
      <p:ext uri="{BB962C8B-B14F-4D97-AF65-F5344CB8AC3E}">
        <p14:creationId xmlns:p14="http://schemas.microsoft.com/office/powerpoint/2010/main" val="756862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702" y="373578"/>
            <a:ext cx="11957297" cy="6176963"/>
          </a:xfrm>
        </p:spPr>
        <p:txBody>
          <a:bodyPr/>
          <a:lstStyle/>
          <a:p>
            <a:pPr>
              <a:buFont typeface="Wingdings" charset="2"/>
              <a:buChar char="Ø"/>
            </a:pPr>
            <a:r>
              <a:rPr lang="en-US" b="1" dirty="0"/>
              <a:t>Vasculitis are group of disorders characterized by </a:t>
            </a:r>
            <a:r>
              <a:rPr lang="en-US" b="1" dirty="0" err="1">
                <a:solidFill>
                  <a:srgbClr val="0070C0"/>
                </a:solidFill>
              </a:rPr>
              <a:t>immunoinflammatory</a:t>
            </a:r>
            <a:r>
              <a:rPr lang="en-US" b="1" dirty="0">
                <a:solidFill>
                  <a:srgbClr val="0070C0"/>
                </a:solidFill>
              </a:rPr>
              <a:t> injury to vessel wall </a:t>
            </a:r>
            <a:r>
              <a:rPr lang="en-US" b="1" dirty="0"/>
              <a:t>leading to aneurysm, bleeding, stenosis, occlusion, thrombosis, embolism and ischemia. </a:t>
            </a:r>
          </a:p>
          <a:p>
            <a:pPr>
              <a:buFont typeface="Wingdings" charset="2"/>
              <a:buChar char="Ø"/>
            </a:pPr>
            <a:endParaRPr lang="en-US" b="1" dirty="0"/>
          </a:p>
          <a:p>
            <a:pPr>
              <a:buFont typeface="Wingdings" charset="2"/>
              <a:buChar char="Ø"/>
            </a:pPr>
            <a:r>
              <a:rPr lang="en-US" b="1" dirty="0"/>
              <a:t>Clinical manifestations are protean depending upon </a:t>
            </a:r>
            <a:r>
              <a:rPr lang="en-US" b="1" dirty="0">
                <a:solidFill>
                  <a:srgbClr val="C00000"/>
                </a:solidFill>
              </a:rPr>
              <a:t>size, site and type of vessel involved</a:t>
            </a:r>
            <a:r>
              <a:rPr lang="en-US" b="1" dirty="0"/>
              <a:t> in different organs and upon the underlying disease.</a:t>
            </a:r>
          </a:p>
          <a:p>
            <a:pPr>
              <a:buFont typeface="Wingdings" charset="2"/>
              <a:buChar char="Ø"/>
            </a:pPr>
            <a:endParaRPr lang="en-US" b="1" dirty="0"/>
          </a:p>
          <a:p>
            <a:pPr>
              <a:buFont typeface="Wingdings" charset="2"/>
              <a:buChar char="Ø"/>
            </a:pPr>
            <a:r>
              <a:rPr lang="en-US" b="1" dirty="0"/>
              <a:t>Severity of vasculitis varies from benign self limiting vasculitis to severe life threatening systemic vasculitis.</a:t>
            </a:r>
          </a:p>
          <a:p>
            <a:pPr>
              <a:buFont typeface="Wingdings" charset="2"/>
              <a:buChar char="ü"/>
            </a:pPr>
            <a:endParaRPr lang="en-US" b="1" dirty="0"/>
          </a:p>
          <a:p>
            <a:endParaRPr lang="en-US" dirty="0"/>
          </a:p>
        </p:txBody>
      </p:sp>
    </p:spTree>
    <p:extLst>
      <p:ext uri="{BB962C8B-B14F-4D97-AF65-F5344CB8AC3E}">
        <p14:creationId xmlns:p14="http://schemas.microsoft.com/office/powerpoint/2010/main" val="2021701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271" y="106878"/>
            <a:ext cx="5721763" cy="41446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106878"/>
            <a:ext cx="6010729" cy="4144622"/>
          </a:xfrm>
          <a:prstGeom prst="rect">
            <a:avLst/>
          </a:prstGeom>
        </p:spPr>
      </p:pic>
      <p:sp>
        <p:nvSpPr>
          <p:cNvPr id="7" name="TextBox 6"/>
          <p:cNvSpPr txBox="1"/>
          <p:nvPr/>
        </p:nvSpPr>
        <p:spPr>
          <a:xfrm>
            <a:off x="178130" y="4904509"/>
            <a:ext cx="6100750" cy="954107"/>
          </a:xfrm>
          <a:prstGeom prst="rect">
            <a:avLst/>
          </a:prstGeom>
          <a:noFill/>
        </p:spPr>
        <p:txBody>
          <a:bodyPr wrap="square" rtlCol="0">
            <a:spAutoFit/>
          </a:bodyPr>
          <a:lstStyle/>
          <a:p>
            <a:r>
              <a:rPr lang="en-US" sz="2800" b="1" dirty="0">
                <a:solidFill>
                  <a:srgbClr val="C00000"/>
                </a:solidFill>
              </a:rPr>
              <a:t>Granular pattern of fluorescence </a:t>
            </a:r>
          </a:p>
          <a:p>
            <a:r>
              <a:rPr lang="en-US" sz="2800" b="1" dirty="0">
                <a:solidFill>
                  <a:srgbClr val="C00000"/>
                </a:solidFill>
              </a:rPr>
              <a:t>(c-ANCA).. </a:t>
            </a:r>
          </a:p>
        </p:txBody>
      </p:sp>
      <p:sp>
        <p:nvSpPr>
          <p:cNvPr id="8" name="TextBox 7"/>
          <p:cNvSpPr txBox="1"/>
          <p:nvPr/>
        </p:nvSpPr>
        <p:spPr>
          <a:xfrm>
            <a:off x="6705599" y="4916978"/>
            <a:ext cx="5624946" cy="523220"/>
          </a:xfrm>
          <a:prstGeom prst="rect">
            <a:avLst/>
          </a:prstGeom>
          <a:noFill/>
        </p:spPr>
        <p:txBody>
          <a:bodyPr wrap="square" rtlCol="0">
            <a:spAutoFit/>
          </a:bodyPr>
          <a:lstStyle/>
          <a:p>
            <a:r>
              <a:rPr lang="en-US" sz="2800" b="1" dirty="0">
                <a:solidFill>
                  <a:srgbClr val="002060"/>
                </a:solidFill>
              </a:rPr>
              <a:t>Perinuclear pattern p ANCA .. </a:t>
            </a:r>
          </a:p>
        </p:txBody>
      </p:sp>
    </p:spTree>
    <p:extLst>
      <p:ext uri="{BB962C8B-B14F-4D97-AF65-F5344CB8AC3E}">
        <p14:creationId xmlns:p14="http://schemas.microsoft.com/office/powerpoint/2010/main" val="27923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0" y="330201"/>
            <a:ext cx="5092700" cy="3187699"/>
          </a:xfrm>
        </p:spPr>
        <p:txBody>
          <a:bodyPr/>
          <a:lstStyle/>
          <a:p>
            <a:pPr>
              <a:buFont typeface="Wingdings" charset="2"/>
              <a:buChar char="Ø"/>
            </a:pPr>
            <a:r>
              <a:rPr lang="en-US" sz="3200" b="1" dirty="0">
                <a:solidFill>
                  <a:schemeClr val="accent5">
                    <a:lumMod val="75000"/>
                  </a:schemeClr>
                </a:solidFill>
              </a:rPr>
              <a:t>C-ANCA..</a:t>
            </a:r>
          </a:p>
          <a:p>
            <a:endParaRPr lang="en-US" dirty="0"/>
          </a:p>
          <a:p>
            <a:pPr>
              <a:buFont typeface="Wingdings" charset="2"/>
              <a:buChar char="ü"/>
            </a:pPr>
            <a:r>
              <a:rPr lang="en-US" b="1" dirty="0"/>
              <a:t>GPA- 70%.</a:t>
            </a:r>
          </a:p>
          <a:p>
            <a:pPr>
              <a:buFont typeface="Wingdings" charset="2"/>
              <a:buChar char="ü"/>
            </a:pPr>
            <a:r>
              <a:rPr lang="en-US" b="1" dirty="0"/>
              <a:t>MPA-40%.</a:t>
            </a:r>
          </a:p>
          <a:p>
            <a:pPr>
              <a:buFont typeface="Wingdings" charset="2"/>
              <a:buChar char="ü"/>
            </a:pPr>
            <a:r>
              <a:rPr lang="en-US" b="1" dirty="0"/>
              <a:t>Renal limited vasculitis- 20%.</a:t>
            </a:r>
          </a:p>
          <a:p>
            <a:pPr>
              <a:buFont typeface="Wingdings" charset="2"/>
              <a:buChar char="ü"/>
            </a:pPr>
            <a:r>
              <a:rPr lang="en-US" b="1" dirty="0"/>
              <a:t>EGPA- 5%.</a:t>
            </a:r>
          </a:p>
        </p:txBody>
      </p:sp>
      <p:sp>
        <p:nvSpPr>
          <p:cNvPr id="4" name="TextBox 3"/>
          <p:cNvSpPr txBox="1"/>
          <p:nvPr/>
        </p:nvSpPr>
        <p:spPr>
          <a:xfrm>
            <a:off x="6388100" y="330201"/>
            <a:ext cx="5194300" cy="3077766"/>
          </a:xfrm>
          <a:prstGeom prst="rect">
            <a:avLst/>
          </a:prstGeom>
          <a:noFill/>
        </p:spPr>
        <p:txBody>
          <a:bodyPr wrap="square" rtlCol="0">
            <a:spAutoFit/>
          </a:bodyPr>
          <a:lstStyle/>
          <a:p>
            <a:pPr marL="285750" indent="-285750">
              <a:buFont typeface="Wingdings" charset="2"/>
              <a:buChar char="Ø"/>
            </a:pPr>
            <a:r>
              <a:rPr lang="en-US" sz="3200" b="1" dirty="0">
                <a:solidFill>
                  <a:srgbClr val="00B0F0"/>
                </a:solidFill>
              </a:rPr>
              <a:t>P-ANCA..</a:t>
            </a:r>
          </a:p>
          <a:p>
            <a:pPr marL="285750" indent="-285750">
              <a:buFont typeface="Wingdings" charset="2"/>
              <a:buChar char="Ø"/>
            </a:pPr>
            <a:endParaRPr lang="en-US" sz="3200" b="1" dirty="0">
              <a:solidFill>
                <a:srgbClr val="00B0F0"/>
              </a:solidFill>
            </a:endParaRPr>
          </a:p>
          <a:p>
            <a:pPr marL="457200" indent="-457200">
              <a:buFont typeface="Wingdings" charset="2"/>
              <a:buChar char="ü"/>
            </a:pPr>
            <a:r>
              <a:rPr lang="en-US" sz="2800" b="1" dirty="0"/>
              <a:t>Renal limited vasculitis-70%.</a:t>
            </a:r>
          </a:p>
          <a:p>
            <a:pPr marL="457200" indent="-457200">
              <a:buFont typeface="Wingdings" charset="2"/>
              <a:buChar char="ü"/>
            </a:pPr>
            <a:r>
              <a:rPr lang="en-US" sz="2800" b="1" dirty="0"/>
              <a:t>MPA- 50%.</a:t>
            </a:r>
          </a:p>
          <a:p>
            <a:pPr marL="457200" indent="-457200">
              <a:buFont typeface="Wingdings" charset="2"/>
              <a:buChar char="ü"/>
            </a:pPr>
            <a:r>
              <a:rPr lang="en-US" sz="2800" b="1" dirty="0"/>
              <a:t>EGPA- 40%.</a:t>
            </a:r>
          </a:p>
          <a:p>
            <a:pPr marL="457200" indent="-457200">
              <a:buFont typeface="Wingdings" charset="2"/>
              <a:buChar char="ü"/>
            </a:pPr>
            <a:r>
              <a:rPr lang="en-US" sz="2800" b="1" dirty="0"/>
              <a:t>GPA- 25%.</a:t>
            </a:r>
          </a:p>
          <a:p>
            <a:endParaRPr lang="en-US" dirty="0"/>
          </a:p>
        </p:txBody>
      </p:sp>
      <p:sp>
        <p:nvSpPr>
          <p:cNvPr id="5" name="TextBox 4"/>
          <p:cNvSpPr txBox="1"/>
          <p:nvPr/>
        </p:nvSpPr>
        <p:spPr>
          <a:xfrm>
            <a:off x="368300" y="3924300"/>
            <a:ext cx="6184900" cy="2677656"/>
          </a:xfrm>
          <a:prstGeom prst="rect">
            <a:avLst/>
          </a:prstGeom>
          <a:noFill/>
        </p:spPr>
        <p:txBody>
          <a:bodyPr wrap="square" rtlCol="0">
            <a:spAutoFit/>
          </a:bodyPr>
          <a:lstStyle/>
          <a:p>
            <a:pPr marL="285750" indent="-285750">
              <a:buFont typeface="Wingdings" charset="2"/>
              <a:buChar char="v"/>
            </a:pPr>
            <a:r>
              <a:rPr lang="en-US" sz="2400" b="1" dirty="0">
                <a:solidFill>
                  <a:srgbClr val="7030A0"/>
                </a:solidFill>
              </a:rPr>
              <a:t>FALSE POSITIVE ANCA- Ag is not MPO..</a:t>
            </a:r>
          </a:p>
          <a:p>
            <a:pPr marL="342900" indent="-342900">
              <a:buFont typeface="Wingdings" charset="2"/>
              <a:buChar char="ü"/>
            </a:pPr>
            <a:r>
              <a:rPr lang="en-US" sz="2000" b="1" dirty="0">
                <a:solidFill>
                  <a:schemeClr val="accent6">
                    <a:lumMod val="50000"/>
                  </a:schemeClr>
                </a:solidFill>
              </a:rPr>
              <a:t>R.A.</a:t>
            </a:r>
          </a:p>
          <a:p>
            <a:pPr marL="342900" indent="-342900">
              <a:buFont typeface="Wingdings" charset="2"/>
              <a:buChar char="ü"/>
            </a:pPr>
            <a:r>
              <a:rPr lang="en-US" sz="2000" b="1" dirty="0">
                <a:solidFill>
                  <a:schemeClr val="accent6">
                    <a:lumMod val="50000"/>
                  </a:schemeClr>
                </a:solidFill>
              </a:rPr>
              <a:t>I.ENDOCARDITIS.</a:t>
            </a:r>
          </a:p>
          <a:p>
            <a:pPr marL="342900" indent="-342900">
              <a:buFont typeface="Wingdings" charset="2"/>
              <a:buChar char="ü"/>
            </a:pPr>
            <a:r>
              <a:rPr lang="en-US" sz="2000" b="1" dirty="0">
                <a:solidFill>
                  <a:schemeClr val="accent6">
                    <a:lumMod val="50000"/>
                  </a:schemeClr>
                </a:solidFill>
              </a:rPr>
              <a:t>IBD.</a:t>
            </a:r>
          </a:p>
          <a:p>
            <a:pPr marL="342900" indent="-342900">
              <a:buFont typeface="Wingdings" charset="2"/>
              <a:buChar char="ü"/>
            </a:pPr>
            <a:r>
              <a:rPr lang="en-US" sz="2000" b="1" dirty="0">
                <a:solidFill>
                  <a:schemeClr val="accent6">
                    <a:lumMod val="50000"/>
                  </a:schemeClr>
                </a:solidFill>
              </a:rPr>
              <a:t>AIH.</a:t>
            </a:r>
          </a:p>
          <a:p>
            <a:pPr marL="342900" indent="-342900">
              <a:buFont typeface="Wingdings" charset="2"/>
              <a:buChar char="ü"/>
            </a:pPr>
            <a:r>
              <a:rPr lang="en-US" sz="2400" b="1" dirty="0">
                <a:solidFill>
                  <a:srgbClr val="0070C0"/>
                </a:solidFill>
              </a:rPr>
              <a:t>GOOD PASTEUR SYNDROME.</a:t>
            </a:r>
          </a:p>
          <a:p>
            <a:pPr marL="342900" indent="-342900">
              <a:buFont typeface="Wingdings" charset="2"/>
              <a:buChar char="ü"/>
            </a:pPr>
            <a:r>
              <a:rPr lang="en-US" sz="2000" b="1" dirty="0">
                <a:solidFill>
                  <a:schemeClr val="accent6">
                    <a:lumMod val="50000"/>
                  </a:schemeClr>
                </a:solidFill>
              </a:rPr>
              <a:t>P.S.C.</a:t>
            </a:r>
          </a:p>
          <a:p>
            <a:pPr marL="342900" indent="-342900">
              <a:buFont typeface="Wingdings" charset="2"/>
              <a:buChar char="ü"/>
            </a:pPr>
            <a:r>
              <a:rPr lang="en-US" sz="2000" b="1" dirty="0">
                <a:solidFill>
                  <a:schemeClr val="accent6">
                    <a:lumMod val="50000"/>
                  </a:schemeClr>
                </a:solidFill>
              </a:rPr>
              <a:t>CYSTIC FIBROSIS.</a:t>
            </a:r>
          </a:p>
        </p:txBody>
      </p:sp>
      <p:sp>
        <p:nvSpPr>
          <p:cNvPr id="7" name="TextBox 6"/>
          <p:cNvSpPr txBox="1"/>
          <p:nvPr/>
        </p:nvSpPr>
        <p:spPr>
          <a:xfrm>
            <a:off x="5753100" y="5232350"/>
            <a:ext cx="4724400" cy="707886"/>
          </a:xfrm>
          <a:prstGeom prst="rect">
            <a:avLst/>
          </a:prstGeom>
          <a:noFill/>
        </p:spPr>
        <p:txBody>
          <a:bodyPr wrap="square" rtlCol="0">
            <a:spAutoFit/>
          </a:bodyPr>
          <a:lstStyle/>
          <a:p>
            <a:pPr marL="285750" indent="-285750">
              <a:buFont typeface="Wingdings" charset="2"/>
              <a:buChar char="ü"/>
            </a:pPr>
            <a:r>
              <a:rPr lang="en-US" sz="2000" b="1" dirty="0">
                <a:solidFill>
                  <a:schemeClr val="accent1">
                    <a:lumMod val="75000"/>
                  </a:schemeClr>
                </a:solidFill>
                <a:latin typeface="Cooper Black" charset="0"/>
                <a:ea typeface="Cooper Black" charset="0"/>
                <a:cs typeface="Cooper Black" charset="0"/>
              </a:rPr>
              <a:t>ANCA TITRES DONOT CORRELATE WITH SEVERITY..</a:t>
            </a:r>
          </a:p>
        </p:txBody>
      </p:sp>
    </p:spTree>
    <p:extLst>
      <p:ext uri="{BB962C8B-B14F-4D97-AF65-F5344CB8AC3E}">
        <p14:creationId xmlns:p14="http://schemas.microsoft.com/office/powerpoint/2010/main" val="35835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edge">
                                      <p:cBhvr>
                                        <p:cTn id="7" dur="2000"/>
                                        <p:tgtEl>
                                          <p:spTgt spid="5">
                                            <p:txEl>
                                              <p:pRg st="1" end="1"/>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edge">
                                      <p:cBhvr>
                                        <p:cTn id="10" dur="2000"/>
                                        <p:tgtEl>
                                          <p:spTgt spid="5">
                                            <p:txEl>
                                              <p:pRg st="2" end="2"/>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wedge">
                                      <p:cBhvr>
                                        <p:cTn id="13" dur="2000"/>
                                        <p:tgtEl>
                                          <p:spTgt spid="5">
                                            <p:txEl>
                                              <p:pRg st="3" end="3"/>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wedge">
                                      <p:cBhvr>
                                        <p:cTn id="16" dur="2000"/>
                                        <p:tgtEl>
                                          <p:spTgt spid="5">
                                            <p:txEl>
                                              <p:pRg st="4" end="4"/>
                                            </p:txEl>
                                          </p:spTgt>
                                        </p:tgtEl>
                                      </p:cBhvr>
                                    </p:animEffect>
                                  </p:childTnLst>
                                </p:cTn>
                              </p:par>
                              <p:par>
                                <p:cTn id="17" presetID="20"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wedge">
                                      <p:cBhvr>
                                        <p:cTn id="19" dur="2000"/>
                                        <p:tgtEl>
                                          <p:spTgt spid="5">
                                            <p:txEl>
                                              <p:pRg st="5" end="5"/>
                                            </p:txEl>
                                          </p:spTgt>
                                        </p:tgtEl>
                                      </p:cBhvr>
                                    </p:animEffect>
                                  </p:childTnLst>
                                </p:cTn>
                              </p:par>
                              <p:par>
                                <p:cTn id="20" presetID="20" presetClass="entr" presetSubtype="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edge">
                                      <p:cBhvr>
                                        <p:cTn id="22" dur="2000"/>
                                        <p:tgtEl>
                                          <p:spTgt spid="5">
                                            <p:txEl>
                                              <p:pRg st="6" end="6"/>
                                            </p:txEl>
                                          </p:spTgt>
                                        </p:tgtEl>
                                      </p:cBhvr>
                                    </p:animEffect>
                                  </p:childTnLst>
                                </p:cTn>
                              </p:par>
                              <p:par>
                                <p:cTn id="23" presetID="20"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wedge">
                                      <p:cBhvr>
                                        <p:cTn id="25" dur="2000"/>
                                        <p:tgtEl>
                                          <p:spTgt spid="5">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checkerboard(across)">
                                      <p:cBhvr>
                                        <p:cTn id="3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3397" y="130628"/>
            <a:ext cx="5018603" cy="2523671"/>
          </a:xfrm>
        </p:spPr>
        <p:txBody>
          <a:bodyPr>
            <a:normAutofit fontScale="90000"/>
          </a:bodyPr>
          <a:lstStyle/>
          <a:p>
            <a:r>
              <a:rPr lang="en-US" sz="2700" b="1" dirty="0">
                <a:solidFill>
                  <a:schemeClr val="accent4">
                    <a:lumMod val="50000"/>
                  </a:schemeClr>
                </a:solidFill>
                <a:latin typeface="Cooper Black" charset="0"/>
                <a:ea typeface="Cooper Black" charset="0"/>
                <a:cs typeface="Cooper Black" charset="0"/>
              </a:rPr>
              <a:t>INTERNATIONAL CHAPEL HILL CONSENSUS CONFERENCE ON THE NOMENCLATURE OF VASCULITIDES.. </a:t>
            </a:r>
            <a:br>
              <a:rPr lang="en-US" sz="5400" b="1" dirty="0">
                <a:latin typeface="Cooper Black" charset="0"/>
                <a:ea typeface="Cooper Black" charset="0"/>
                <a:cs typeface="Cooper Black" charset="0"/>
              </a:rPr>
            </a:br>
            <a:endParaRPr lang="en-US" dirty="0">
              <a:effectLst/>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700" y="0"/>
            <a:ext cx="7033697" cy="6858000"/>
          </a:xfrm>
        </p:spPr>
      </p:pic>
    </p:spTree>
    <p:extLst>
      <p:ext uri="{BB962C8B-B14F-4D97-AF65-F5344CB8AC3E}">
        <p14:creationId xmlns:p14="http://schemas.microsoft.com/office/powerpoint/2010/main" val="998699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266700"/>
            <a:ext cx="10515600" cy="787400"/>
          </a:xfrm>
        </p:spPr>
        <p:txBody>
          <a:bodyPr>
            <a:normAutofit fontScale="90000"/>
          </a:bodyPr>
          <a:lstStyle/>
          <a:p>
            <a:pPr marL="571500" indent="-571500">
              <a:buFont typeface="Wingdings" charset="2"/>
              <a:buChar char="Ø"/>
            </a:pPr>
            <a:r>
              <a:rPr lang="en-US" dirty="0">
                <a:latin typeface="Cooper Black" charset="0"/>
                <a:ea typeface="Cooper Black" charset="0"/>
                <a:cs typeface="Cooper Black" charset="0"/>
              </a:rPr>
              <a:t>GIANT CELL ARTERITIS.. </a:t>
            </a:r>
            <a:br>
              <a:rPr lang="en-US" dirty="0">
                <a:latin typeface="Cooper Black" charset="0"/>
                <a:ea typeface="Cooper Black" charset="0"/>
                <a:cs typeface="Cooper Black" charset="0"/>
              </a:rPr>
            </a:br>
            <a:endParaRPr lang="en-US" dirty="0">
              <a:latin typeface="Cooper Black" charset="0"/>
              <a:ea typeface="Cooper Black" charset="0"/>
              <a:cs typeface="Cooper Black" charset="0"/>
            </a:endParaRPr>
          </a:p>
        </p:txBody>
      </p:sp>
      <p:sp>
        <p:nvSpPr>
          <p:cNvPr id="3" name="Content Placeholder 2"/>
          <p:cNvSpPr>
            <a:spLocks noGrp="1"/>
          </p:cNvSpPr>
          <p:nvPr>
            <p:ph idx="1"/>
          </p:nvPr>
        </p:nvSpPr>
        <p:spPr>
          <a:xfrm>
            <a:off x="127000" y="660400"/>
            <a:ext cx="12065000" cy="5994400"/>
          </a:xfrm>
        </p:spPr>
        <p:txBody>
          <a:bodyPr>
            <a:normAutofit/>
          </a:bodyPr>
          <a:lstStyle/>
          <a:p>
            <a:endParaRPr lang="en-US" i="1" dirty="0"/>
          </a:p>
          <a:p>
            <a:pPr>
              <a:buFont typeface="Wingdings" charset="2"/>
              <a:buChar char="ü"/>
            </a:pPr>
            <a:r>
              <a:rPr lang="en-US" b="1" i="1" dirty="0"/>
              <a:t>Giant cell arteritis</a:t>
            </a:r>
            <a:r>
              <a:rPr lang="en-US" b="1" dirty="0"/>
              <a:t>, historically referred to as </a:t>
            </a:r>
            <a:r>
              <a:rPr lang="en-US" b="1" i="1" dirty="0"/>
              <a:t>temporal arteritis</a:t>
            </a:r>
            <a:r>
              <a:rPr lang="en-US" b="1" dirty="0"/>
              <a:t>, is an inflammation of medium and large sized arteries.</a:t>
            </a:r>
          </a:p>
          <a:p>
            <a:pPr>
              <a:buFont typeface="Wingdings" charset="2"/>
              <a:buChar char="ü"/>
            </a:pPr>
            <a:endParaRPr lang="en-US" b="1" dirty="0"/>
          </a:p>
          <a:p>
            <a:pPr>
              <a:buFont typeface="Wingdings" charset="2"/>
              <a:buChar char="ü"/>
            </a:pPr>
            <a:r>
              <a:rPr lang="en-US" b="1" dirty="0"/>
              <a:t>It characteristically involves one or more branches of the carotid artery, particularly the temporal artery. </a:t>
            </a:r>
          </a:p>
          <a:p>
            <a:pPr>
              <a:buFont typeface="Wingdings" charset="2"/>
              <a:buChar char="ü"/>
            </a:pPr>
            <a:endParaRPr lang="en-US" b="1" dirty="0"/>
          </a:p>
          <a:p>
            <a:pPr>
              <a:buFont typeface="Wingdings" charset="2"/>
              <a:buChar char="ü"/>
            </a:pPr>
            <a:r>
              <a:rPr lang="en-US" b="1" dirty="0">
                <a:solidFill>
                  <a:schemeClr val="accent4">
                    <a:lumMod val="75000"/>
                  </a:schemeClr>
                </a:solidFill>
              </a:rPr>
              <a:t>Superficial temporal artery &gt;&gt; vertebral artery &gt;&gt; ophthalmic artery&gt;&gt; posterior ciliary artery.</a:t>
            </a:r>
          </a:p>
          <a:p>
            <a:pPr>
              <a:buFont typeface="Wingdings" charset="2"/>
              <a:buChar char="ü"/>
            </a:pPr>
            <a:endParaRPr lang="en-US" b="1" dirty="0"/>
          </a:p>
          <a:p>
            <a:pPr>
              <a:buFont typeface="Wingdings" charset="2"/>
              <a:buChar char="ü"/>
            </a:pPr>
            <a:r>
              <a:rPr lang="en-US" b="1" dirty="0"/>
              <a:t>In India mean age of </a:t>
            </a:r>
            <a:r>
              <a:rPr lang="en-US" b="1" dirty="0" err="1"/>
              <a:t>anset</a:t>
            </a:r>
            <a:r>
              <a:rPr lang="en-US" b="1" dirty="0"/>
              <a:t> is &gt;70yrs, more common in women than in men and an association with HLA-DR4. </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66736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7800"/>
            <a:ext cx="12192000" cy="6680200"/>
          </a:xfrm>
        </p:spPr>
        <p:txBody>
          <a:bodyPr>
            <a:normAutofit lnSpcReduction="10000"/>
          </a:bodyPr>
          <a:lstStyle/>
          <a:p>
            <a:r>
              <a:rPr lang="en-US" b="1" dirty="0" err="1"/>
              <a:t>Histopathologically</a:t>
            </a:r>
            <a:r>
              <a:rPr lang="en-US" b="1" dirty="0"/>
              <a:t>, the disease is a </a:t>
            </a:r>
            <a:r>
              <a:rPr lang="en-US" b="1" dirty="0" err="1"/>
              <a:t>panarteritis</a:t>
            </a:r>
            <a:r>
              <a:rPr lang="en-US" b="1" dirty="0"/>
              <a:t> with inflammatory mononuclear cell infiltrates within the vessel wall with frequent giant cell formation. </a:t>
            </a:r>
          </a:p>
          <a:p>
            <a:r>
              <a:rPr lang="en-US" b="1" dirty="0"/>
              <a:t>There is proliferation of the intima and fragmentation of the internal elastic lamina.</a:t>
            </a:r>
          </a:p>
          <a:p>
            <a:endParaRPr lang="en-US" dirty="0"/>
          </a:p>
          <a:p>
            <a:pPr>
              <a:buFont typeface="Wingdings" charset="2"/>
              <a:buChar char="Ø"/>
            </a:pPr>
            <a:r>
              <a:rPr lang="en-US" b="1" dirty="0">
                <a:solidFill>
                  <a:schemeClr val="accent2">
                    <a:lumMod val="50000"/>
                  </a:schemeClr>
                </a:solidFill>
                <a:latin typeface="Cooper Black" charset="0"/>
                <a:ea typeface="Cooper Black" charset="0"/>
                <a:cs typeface="Cooper Black" charset="0"/>
              </a:rPr>
              <a:t>ACR CRITERIA.. </a:t>
            </a:r>
            <a:r>
              <a:rPr lang="en-US" b="1" dirty="0" err="1">
                <a:solidFill>
                  <a:schemeClr val="accent2">
                    <a:lumMod val="50000"/>
                  </a:schemeClr>
                </a:solidFill>
                <a:latin typeface="Cooper Black" charset="0"/>
                <a:ea typeface="Cooper Black" charset="0"/>
                <a:cs typeface="Cooper Black" charset="0"/>
              </a:rPr>
              <a:t>Atleast</a:t>
            </a:r>
            <a:r>
              <a:rPr lang="en-US" b="1" dirty="0">
                <a:solidFill>
                  <a:schemeClr val="accent2">
                    <a:lumMod val="50000"/>
                  </a:schemeClr>
                </a:solidFill>
                <a:latin typeface="Cooper Black" charset="0"/>
                <a:ea typeface="Cooper Black" charset="0"/>
                <a:cs typeface="Cooper Black" charset="0"/>
              </a:rPr>
              <a:t> 2 or more of 5.</a:t>
            </a:r>
          </a:p>
          <a:p>
            <a:pPr>
              <a:buFont typeface="Wingdings" charset="2"/>
              <a:buChar char="Ø"/>
            </a:pPr>
            <a:endParaRPr lang="en-US" dirty="0"/>
          </a:p>
          <a:p>
            <a:pPr marL="514350" indent="-514350">
              <a:buFont typeface="+mj-lt"/>
              <a:buAutoNum type="arabicPeriod"/>
            </a:pPr>
            <a:r>
              <a:rPr lang="en-US" b="1" dirty="0"/>
              <a:t>Age at disease onset ≥ 50 yr.</a:t>
            </a:r>
          </a:p>
          <a:p>
            <a:pPr marL="514350" indent="-514350">
              <a:buFont typeface="+mj-lt"/>
              <a:buAutoNum type="arabicPeriod"/>
            </a:pPr>
            <a:r>
              <a:rPr lang="en-US" b="1" dirty="0"/>
              <a:t>New headache.</a:t>
            </a:r>
          </a:p>
          <a:p>
            <a:pPr marL="514350" indent="-514350">
              <a:buFont typeface="+mj-lt"/>
              <a:buAutoNum type="arabicPeriod"/>
            </a:pPr>
            <a:r>
              <a:rPr lang="en-US" b="1" dirty="0"/>
              <a:t>Temporal artery abnormality.</a:t>
            </a:r>
          </a:p>
          <a:p>
            <a:pPr marL="514350" indent="-514350">
              <a:buFont typeface="+mj-lt"/>
              <a:buAutoNum type="arabicPeriod"/>
            </a:pPr>
            <a:r>
              <a:rPr lang="en-US" b="1" dirty="0"/>
              <a:t>Elevated ESR. </a:t>
            </a:r>
          </a:p>
          <a:p>
            <a:pPr marL="514350" indent="-514350">
              <a:buFont typeface="+mj-lt"/>
              <a:buAutoNum type="arabicPeriod"/>
            </a:pPr>
            <a:r>
              <a:rPr lang="en-US" b="1" dirty="0"/>
              <a:t>Abnormal artery biopsy </a:t>
            </a:r>
            <a:r>
              <a:rPr lang="en-US" b="1" dirty="0">
                <a:solidFill>
                  <a:srgbClr val="0070C0"/>
                </a:solidFill>
              </a:rPr>
              <a:t>{</a:t>
            </a:r>
            <a:r>
              <a:rPr lang="en-US" sz="2400" b="1" dirty="0">
                <a:solidFill>
                  <a:srgbClr val="0070C0"/>
                </a:solidFill>
              </a:rPr>
              <a:t>Biopsy specimen with artery showing vasculitis characterized by a predominance of mononuclear cell infiltration or granulomatous inflammation, usually with multinucleated giant cells}. </a:t>
            </a:r>
            <a:endParaRPr lang="en-US" b="1" dirty="0">
              <a:solidFill>
                <a:srgbClr val="0070C0"/>
              </a:solidFill>
            </a:endParaRP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42171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4312"/>
            <a:ext cx="10515600" cy="612775"/>
          </a:xfrm>
        </p:spPr>
        <p:txBody>
          <a:bodyPr>
            <a:normAutofit/>
          </a:bodyPr>
          <a:lstStyle/>
          <a:p>
            <a:r>
              <a:rPr lang="en-US" sz="3600" b="1" dirty="0"/>
              <a:t>CLINICAL AND LABORATORY MANIFESTATIONS.. </a:t>
            </a:r>
          </a:p>
        </p:txBody>
      </p:sp>
      <p:sp>
        <p:nvSpPr>
          <p:cNvPr id="3" name="Content Placeholder 2"/>
          <p:cNvSpPr>
            <a:spLocks noGrp="1"/>
          </p:cNvSpPr>
          <p:nvPr>
            <p:ph idx="1"/>
          </p:nvPr>
        </p:nvSpPr>
        <p:spPr>
          <a:xfrm>
            <a:off x="0" y="723900"/>
            <a:ext cx="12192000" cy="5422900"/>
          </a:xfrm>
        </p:spPr>
        <p:txBody>
          <a:bodyPr/>
          <a:lstStyle/>
          <a:p>
            <a:endParaRPr lang="en-US" dirty="0"/>
          </a:p>
          <a:p>
            <a:r>
              <a:rPr lang="en-US" b="1" dirty="0"/>
              <a:t>Giant cell arteritis is most commonly characterized clinically by the complex of fever, anemia, high ESR, and headaches in a patient aged &gt;50 years. </a:t>
            </a:r>
          </a:p>
          <a:p>
            <a:r>
              <a:rPr lang="en-US" b="1" dirty="0"/>
              <a:t>Headache is the predominant symptom and may be associated with a tender, thickened, or nodular artery, which may pulsate early in the disease but may become occluded later. </a:t>
            </a:r>
          </a:p>
          <a:p>
            <a:r>
              <a:rPr lang="en-US" b="1" dirty="0"/>
              <a:t>Scalp pain and claudication of the jaw and tongue may occur. </a:t>
            </a:r>
          </a:p>
          <a:p>
            <a:r>
              <a:rPr lang="en-US" b="1" dirty="0"/>
              <a:t>A dreaded complication of giant cell arteritis, particularly in untreated patients, is ischemic optic neuropathy, which may lead to serious visual symptoms even sudden blindness.</a:t>
            </a:r>
          </a:p>
          <a:p>
            <a:r>
              <a:rPr lang="en-US" b="1" dirty="0">
                <a:solidFill>
                  <a:schemeClr val="accent2"/>
                </a:solidFill>
              </a:rPr>
              <a:t>Other cranial ischemic complications include strokes and scalp or tongue infarction. </a:t>
            </a:r>
          </a:p>
          <a:p>
            <a:endParaRPr lang="en-US" dirty="0"/>
          </a:p>
          <a:p>
            <a:endParaRPr lang="en-US" dirty="0"/>
          </a:p>
        </p:txBody>
      </p:sp>
    </p:spTree>
    <p:extLst>
      <p:ext uri="{BB962C8B-B14F-4D97-AF65-F5344CB8AC3E}">
        <p14:creationId xmlns:p14="http://schemas.microsoft.com/office/powerpoint/2010/main" val="293700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415925"/>
            <a:ext cx="10515600" cy="371475"/>
          </a:xfrm>
        </p:spPr>
        <p:txBody>
          <a:bodyPr>
            <a:noAutofit/>
          </a:bodyPr>
          <a:lstStyle/>
          <a:p>
            <a:pPr marL="571500" indent="-571500">
              <a:buFont typeface="Wingdings" charset="2"/>
              <a:buChar char="Ø"/>
            </a:pPr>
            <a:r>
              <a:rPr lang="en-US" sz="3600" b="1" i="1" dirty="0">
                <a:latin typeface="Cooper Black" charset="0"/>
                <a:ea typeface="Cooper Black" charset="0"/>
                <a:cs typeface="Cooper Black" charset="0"/>
              </a:rPr>
              <a:t>Polymyalgia </a:t>
            </a:r>
            <a:r>
              <a:rPr lang="en-US" sz="3600" b="1" i="1" dirty="0" err="1">
                <a:latin typeface="Cooper Black" charset="0"/>
                <a:ea typeface="Cooper Black" charset="0"/>
                <a:cs typeface="Cooper Black" charset="0"/>
              </a:rPr>
              <a:t>rheumatica</a:t>
            </a:r>
            <a:r>
              <a:rPr lang="en-US" sz="3600" b="1" i="1" dirty="0">
                <a:latin typeface="Cooper Black" charset="0"/>
                <a:ea typeface="Cooper Black" charset="0"/>
                <a:cs typeface="Cooper Black" charset="0"/>
              </a:rPr>
              <a:t> {PMR}.. </a:t>
            </a:r>
            <a:br>
              <a:rPr lang="en-US" sz="3600" b="1" dirty="0">
                <a:latin typeface="Cooper Black" charset="0"/>
                <a:ea typeface="Cooper Black" charset="0"/>
                <a:cs typeface="Cooper Black" charset="0"/>
              </a:rPr>
            </a:br>
            <a:endParaRPr lang="en-US" sz="3600" b="1" dirty="0">
              <a:latin typeface="Cooper Black" charset="0"/>
              <a:ea typeface="Cooper Black" charset="0"/>
              <a:cs typeface="Cooper Black" charset="0"/>
            </a:endParaRPr>
          </a:p>
        </p:txBody>
      </p:sp>
      <p:sp>
        <p:nvSpPr>
          <p:cNvPr id="3" name="Content Placeholder 2"/>
          <p:cNvSpPr>
            <a:spLocks noGrp="1"/>
          </p:cNvSpPr>
          <p:nvPr>
            <p:ph idx="1"/>
          </p:nvPr>
        </p:nvSpPr>
        <p:spPr>
          <a:xfrm>
            <a:off x="0" y="647700"/>
            <a:ext cx="12192000" cy="6210300"/>
          </a:xfrm>
        </p:spPr>
        <p:txBody>
          <a:bodyPr/>
          <a:lstStyle/>
          <a:p>
            <a:r>
              <a:rPr lang="en-US" b="1" dirty="0"/>
              <a:t>There are no specific diagnostic tests or pathologic findings, PMR is defined by its clinical features. </a:t>
            </a:r>
          </a:p>
          <a:p>
            <a:endParaRPr lang="en-US" b="1" dirty="0"/>
          </a:p>
          <a:p>
            <a:pPr>
              <a:buFont typeface="Wingdings" charset="2"/>
              <a:buChar char="ü"/>
            </a:pPr>
            <a:r>
              <a:rPr lang="en-US" b="1" dirty="0"/>
              <a:t>Aching and morning stiffness lasting half an hour or longer in the shoulder, hip girdle, neck, or some combination.</a:t>
            </a:r>
          </a:p>
          <a:p>
            <a:pPr>
              <a:buFont typeface="Wingdings" charset="2"/>
              <a:buChar char="ü"/>
            </a:pPr>
            <a:r>
              <a:rPr lang="en-US" b="1" dirty="0"/>
              <a:t>Duration of these symptoms for 1 month or longer.</a:t>
            </a:r>
          </a:p>
          <a:p>
            <a:pPr>
              <a:buFont typeface="Wingdings" charset="2"/>
              <a:buChar char="ü"/>
            </a:pPr>
            <a:r>
              <a:rPr lang="en-US" b="1" dirty="0"/>
              <a:t>Age older than 50 years.</a:t>
            </a:r>
          </a:p>
          <a:p>
            <a:pPr>
              <a:buFont typeface="Wingdings" charset="2"/>
              <a:buChar char="ü"/>
            </a:pPr>
            <a:r>
              <a:rPr lang="en-US" b="1" dirty="0"/>
              <a:t>Laboratory evidence of systemic inflammation such as an elevated erythrocyte sedimentation rate (ESR). </a:t>
            </a:r>
          </a:p>
          <a:p>
            <a:pPr>
              <a:buFont typeface="Wingdings" charset="2"/>
              <a:buChar char="ü"/>
            </a:pPr>
            <a:endParaRPr lang="en-US" dirty="0"/>
          </a:p>
          <a:p>
            <a:pPr>
              <a:buFont typeface="Wingdings" charset="2"/>
              <a:buChar char="ü"/>
            </a:pPr>
            <a:r>
              <a:rPr lang="en-US" b="1" dirty="0">
                <a:solidFill>
                  <a:srgbClr val="FF0000"/>
                </a:solidFill>
              </a:rPr>
              <a:t>10–20% of patients</a:t>
            </a:r>
            <a:r>
              <a:rPr lang="en-US" dirty="0"/>
              <a:t> </a:t>
            </a:r>
            <a:r>
              <a:rPr lang="en-US" b="1" dirty="0"/>
              <a:t>who initially present with features of isolated polymyalgia </a:t>
            </a:r>
            <a:r>
              <a:rPr lang="en-US" b="1" dirty="0" err="1"/>
              <a:t>rheumatica</a:t>
            </a:r>
            <a:r>
              <a:rPr lang="en-US" b="1" dirty="0"/>
              <a:t> later go on to </a:t>
            </a:r>
            <a:r>
              <a:rPr lang="en-US" b="1" dirty="0">
                <a:solidFill>
                  <a:srgbClr val="C00000"/>
                </a:solidFill>
              </a:rPr>
              <a:t>develop giant cell arteritis. </a:t>
            </a:r>
          </a:p>
          <a:p>
            <a:pPr>
              <a:buFont typeface="Wingdings" charset="2"/>
              <a:buChar char="ü"/>
            </a:pPr>
            <a:endParaRPr lang="en-US" dirty="0"/>
          </a:p>
          <a:p>
            <a:pPr>
              <a:buFont typeface="Wingdings" charset="2"/>
              <a:buChar char="ü"/>
            </a:pPr>
            <a:endParaRPr lang="en-US" dirty="0"/>
          </a:p>
          <a:p>
            <a:endParaRPr lang="en-US" dirty="0"/>
          </a:p>
        </p:txBody>
      </p:sp>
    </p:spTree>
    <p:extLst>
      <p:ext uri="{BB962C8B-B14F-4D97-AF65-F5344CB8AC3E}">
        <p14:creationId xmlns:p14="http://schemas.microsoft.com/office/powerpoint/2010/main" val="467320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7000"/>
            <a:ext cx="12103100" cy="6375400"/>
          </a:xfrm>
        </p:spPr>
        <p:txBody>
          <a:bodyPr>
            <a:normAutofit/>
          </a:bodyPr>
          <a:lstStyle/>
          <a:p>
            <a:pPr>
              <a:buFont typeface="Wingdings" charset="2"/>
              <a:buChar char="Ø"/>
            </a:pPr>
            <a:r>
              <a:rPr lang="en-US" sz="3600" b="1" dirty="0"/>
              <a:t>Diagnosis..</a:t>
            </a:r>
          </a:p>
          <a:p>
            <a:endParaRPr lang="en-US" sz="3600" b="1" dirty="0"/>
          </a:p>
          <a:p>
            <a:pPr>
              <a:buFont typeface="Wingdings" charset="2"/>
              <a:buChar char="ü"/>
            </a:pPr>
            <a:r>
              <a:rPr lang="en-US" b="1" dirty="0"/>
              <a:t>The diagnosis can be confirmed by biopsy of the temporal artery but may not be positive in all patients due to patchy histologic findings. </a:t>
            </a:r>
          </a:p>
          <a:p>
            <a:pPr>
              <a:buFont typeface="Wingdings" charset="2"/>
              <a:buChar char="ü"/>
            </a:pPr>
            <a:endParaRPr lang="en-US" b="1" dirty="0"/>
          </a:p>
          <a:p>
            <a:pPr>
              <a:buFont typeface="Wingdings" charset="2"/>
              <a:buChar char="ü"/>
            </a:pPr>
            <a:r>
              <a:rPr lang="en-US" b="1" dirty="0"/>
              <a:t>Since involvement of the vessel may be segmental positive yield is increased by obtaining a </a:t>
            </a:r>
            <a:r>
              <a:rPr lang="en-US" b="1" dirty="0">
                <a:solidFill>
                  <a:srgbClr val="002060"/>
                </a:solidFill>
              </a:rPr>
              <a:t>biopsy segment of 3–5 cm </a:t>
            </a:r>
            <a:r>
              <a:rPr lang="en-US" b="1" dirty="0"/>
              <a:t>together with serial sectioning of biopsy specimens. </a:t>
            </a:r>
          </a:p>
          <a:p>
            <a:pPr>
              <a:buFont typeface="Wingdings" charset="2"/>
              <a:buChar char="ü"/>
            </a:pPr>
            <a:endParaRPr lang="en-US" b="1" dirty="0"/>
          </a:p>
          <a:p>
            <a:pPr>
              <a:buFont typeface="Wingdings" charset="2"/>
              <a:buChar char="ü"/>
            </a:pPr>
            <a:r>
              <a:rPr lang="en-US" b="1" dirty="0"/>
              <a:t>Large-vessel disease may be suggested by symptoms and findings on physical examination such as diminished pulses or bruits. </a:t>
            </a:r>
          </a:p>
          <a:p>
            <a:endParaRPr lang="en-US" dirty="0"/>
          </a:p>
          <a:p>
            <a:endParaRPr lang="en-US" dirty="0"/>
          </a:p>
          <a:p>
            <a:endParaRPr lang="en-US" dirty="0"/>
          </a:p>
        </p:txBody>
      </p:sp>
    </p:spTree>
    <p:extLst>
      <p:ext uri="{BB962C8B-B14F-4D97-AF65-F5344CB8AC3E}">
        <p14:creationId xmlns:p14="http://schemas.microsoft.com/office/powerpoint/2010/main" val="1279307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73" y="3695700"/>
            <a:ext cx="5429225" cy="357187"/>
          </a:xfrm>
        </p:spPr>
        <p:txBody>
          <a:bodyPr>
            <a:normAutofit fontScale="90000"/>
          </a:bodyPr>
          <a:lstStyle/>
          <a:p>
            <a:r>
              <a:rPr lang="en-US" sz="2700" b="1" dirty="0">
                <a:solidFill>
                  <a:srgbClr val="7030A0"/>
                </a:solidFill>
                <a:latin typeface="Cooper Black" charset="0"/>
                <a:ea typeface="Cooper Black" charset="0"/>
                <a:cs typeface="Cooper Black" charset="0"/>
              </a:rPr>
              <a:t>Short segments of curved artery</a:t>
            </a:r>
            <a:r>
              <a:rPr lang="en-US" sz="2700" b="1" dirty="0">
                <a:solidFill>
                  <a:srgbClr val="7030A0"/>
                </a:solidFill>
              </a:rPr>
              <a:t>.. </a:t>
            </a:r>
            <a:br>
              <a:rPr lang="en-US"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274" y="39688"/>
            <a:ext cx="5429225" cy="3302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300" y="39688"/>
            <a:ext cx="6019800" cy="3302000"/>
          </a:xfrm>
          <a:prstGeom prst="rect">
            <a:avLst/>
          </a:prstGeom>
        </p:spPr>
      </p:pic>
      <p:sp>
        <p:nvSpPr>
          <p:cNvPr id="8" name="TextBox 7"/>
          <p:cNvSpPr txBox="1"/>
          <p:nvPr/>
        </p:nvSpPr>
        <p:spPr>
          <a:xfrm>
            <a:off x="6184900" y="3392249"/>
            <a:ext cx="5626100" cy="400110"/>
          </a:xfrm>
          <a:prstGeom prst="rect">
            <a:avLst/>
          </a:prstGeom>
          <a:noFill/>
        </p:spPr>
        <p:txBody>
          <a:bodyPr wrap="square" rtlCol="0">
            <a:spAutoFit/>
          </a:bodyPr>
          <a:lstStyle/>
          <a:p>
            <a:r>
              <a:rPr lang="en-US" sz="2000" b="1" dirty="0">
                <a:solidFill>
                  <a:srgbClr val="C00000"/>
                </a:solidFill>
              </a:rPr>
              <a:t>Subclavian and axillary arteries are affected..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73" y="4052886"/>
            <a:ext cx="5429225" cy="2716213"/>
          </a:xfrm>
          <a:prstGeom prst="rect">
            <a:avLst/>
          </a:prstGeom>
        </p:spPr>
      </p:pic>
      <p:sp>
        <p:nvSpPr>
          <p:cNvPr id="10" name="TextBox 9"/>
          <p:cNvSpPr txBox="1"/>
          <p:nvPr/>
        </p:nvSpPr>
        <p:spPr>
          <a:xfrm>
            <a:off x="5791200" y="4711700"/>
            <a:ext cx="6223000" cy="707886"/>
          </a:xfrm>
          <a:prstGeom prst="rect">
            <a:avLst/>
          </a:prstGeom>
          <a:noFill/>
        </p:spPr>
        <p:txBody>
          <a:bodyPr wrap="square" rtlCol="0">
            <a:spAutoFit/>
          </a:bodyPr>
          <a:lstStyle/>
          <a:p>
            <a:pPr marL="285750" indent="-285750">
              <a:buFont typeface="Wingdings" charset="2"/>
              <a:buChar char="Ø"/>
            </a:pPr>
            <a:r>
              <a:rPr lang="en-US" sz="2000" b="1" dirty="0">
                <a:solidFill>
                  <a:schemeClr val="accent1">
                    <a:lumMod val="50000"/>
                  </a:schemeClr>
                </a:solidFill>
              </a:rPr>
              <a:t>Cross-section of a temporal artery showing transmural inflammation with mononuclear cells and giant cells.. </a:t>
            </a:r>
          </a:p>
        </p:txBody>
      </p:sp>
    </p:spTree>
    <p:extLst>
      <p:ext uri="{BB962C8B-B14F-4D97-AF65-F5344CB8AC3E}">
        <p14:creationId xmlns:p14="http://schemas.microsoft.com/office/powerpoint/2010/main" val="88140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731000" cy="6667500"/>
          </a:xfrm>
        </p:spPr>
      </p:pic>
      <p:sp>
        <p:nvSpPr>
          <p:cNvPr id="5" name="TextBox 4"/>
          <p:cNvSpPr txBox="1"/>
          <p:nvPr/>
        </p:nvSpPr>
        <p:spPr>
          <a:xfrm>
            <a:off x="6146800" y="0"/>
            <a:ext cx="5727700" cy="7294305"/>
          </a:xfrm>
          <a:prstGeom prst="rect">
            <a:avLst/>
          </a:prstGeom>
          <a:noFill/>
        </p:spPr>
        <p:txBody>
          <a:bodyPr wrap="square" rtlCol="0">
            <a:spAutoFit/>
          </a:bodyPr>
          <a:lstStyle/>
          <a:p>
            <a:pPr marL="285750" indent="-285750">
              <a:buFont typeface="Wingdings" charset="2"/>
              <a:buChar char="v"/>
            </a:pPr>
            <a:r>
              <a:rPr lang="en-US" sz="2400" b="1" dirty="0">
                <a:solidFill>
                  <a:schemeClr val="accent2">
                    <a:lumMod val="50000"/>
                  </a:schemeClr>
                </a:solidFill>
              </a:rPr>
              <a:t>Treatment should begin with prednisone, 40–60 mg/d for ~1 month, followed by a gradual tapering.</a:t>
            </a:r>
          </a:p>
          <a:p>
            <a:pPr marL="285750" indent="-285750">
              <a:buFont typeface="Wingdings" charset="2"/>
              <a:buChar char="v"/>
            </a:pPr>
            <a:endParaRPr lang="en-US" sz="2400" b="1" dirty="0">
              <a:solidFill>
                <a:schemeClr val="accent2">
                  <a:lumMod val="50000"/>
                </a:schemeClr>
              </a:solidFill>
            </a:endParaRPr>
          </a:p>
          <a:p>
            <a:pPr marL="285750" indent="-285750">
              <a:buFont typeface="Wingdings" charset="2"/>
              <a:buChar char="v"/>
            </a:pPr>
            <a:r>
              <a:rPr lang="en-US" sz="2400" b="1" dirty="0">
                <a:solidFill>
                  <a:schemeClr val="accent2">
                    <a:lumMod val="50000"/>
                  </a:schemeClr>
                </a:solidFill>
              </a:rPr>
              <a:t>Patients require treatment for ≥2 years. </a:t>
            </a:r>
          </a:p>
          <a:p>
            <a:pPr marL="285750" indent="-285750">
              <a:buFont typeface="Wingdings" charset="2"/>
              <a:buChar char="v"/>
            </a:pPr>
            <a:endParaRPr lang="en-US" sz="2400" b="1" dirty="0">
              <a:solidFill>
                <a:schemeClr val="accent2">
                  <a:lumMod val="50000"/>
                </a:schemeClr>
              </a:solidFill>
            </a:endParaRPr>
          </a:p>
          <a:p>
            <a:pPr marL="285750" indent="-285750">
              <a:buFont typeface="Wingdings" charset="2"/>
              <a:buChar char="v"/>
            </a:pPr>
            <a:r>
              <a:rPr lang="en-US" sz="2400" b="1" dirty="0">
                <a:solidFill>
                  <a:schemeClr val="accent2">
                    <a:lumMod val="50000"/>
                  </a:schemeClr>
                </a:solidFill>
              </a:rPr>
              <a:t>Symptom recurrence during prednisone tapering develops in 60–85% of patients with giant cell arteritis, requiring a dosage increase. </a:t>
            </a:r>
          </a:p>
          <a:p>
            <a:pPr marL="285750" indent="-285750">
              <a:buFont typeface="Wingdings" charset="2"/>
              <a:buChar char="v"/>
            </a:pPr>
            <a:endParaRPr lang="en-US" sz="2400" b="1" dirty="0">
              <a:solidFill>
                <a:schemeClr val="accent2">
                  <a:lumMod val="50000"/>
                </a:schemeClr>
              </a:solidFill>
            </a:endParaRPr>
          </a:p>
          <a:p>
            <a:pPr marL="285750" indent="-285750">
              <a:buFont typeface="Wingdings" charset="2"/>
              <a:buChar char="v"/>
            </a:pPr>
            <a:r>
              <a:rPr lang="en-US" sz="2400" b="1" dirty="0">
                <a:solidFill>
                  <a:schemeClr val="accent2">
                    <a:lumMod val="50000"/>
                  </a:schemeClr>
                </a:solidFill>
              </a:rPr>
              <a:t>The </a:t>
            </a:r>
            <a:r>
              <a:rPr lang="en-US" sz="2400" b="1" dirty="0" err="1">
                <a:solidFill>
                  <a:schemeClr val="accent2">
                    <a:lumMod val="50000"/>
                  </a:schemeClr>
                </a:solidFill>
              </a:rPr>
              <a:t>esr</a:t>
            </a:r>
            <a:r>
              <a:rPr lang="en-US" sz="2400" b="1" dirty="0">
                <a:solidFill>
                  <a:schemeClr val="accent2">
                    <a:lumMod val="50000"/>
                  </a:schemeClr>
                </a:solidFill>
              </a:rPr>
              <a:t> can serve as a useful indicator of inflammatory disease activity in monitoring and tapering therapy.</a:t>
            </a:r>
          </a:p>
          <a:p>
            <a:pPr marL="285750" indent="-285750">
              <a:buFont typeface="Wingdings" charset="2"/>
              <a:buChar char="v"/>
            </a:pPr>
            <a:endParaRPr lang="en-US" sz="2400" b="1" dirty="0">
              <a:solidFill>
                <a:schemeClr val="accent2">
                  <a:lumMod val="50000"/>
                </a:schemeClr>
              </a:solidFill>
            </a:endParaRPr>
          </a:p>
          <a:p>
            <a:pPr marL="285750" indent="-285750">
              <a:buFont typeface="Wingdings" charset="2"/>
              <a:buChar char="v"/>
            </a:pPr>
            <a:r>
              <a:rPr lang="en-US" sz="2400" b="1" dirty="0">
                <a:solidFill>
                  <a:schemeClr val="accent2">
                    <a:lumMod val="50000"/>
                  </a:schemeClr>
                </a:solidFill>
              </a:rPr>
              <a:t>Tocilizumab (anti-il-6 receptor) was found to be more effective than prednisone alone. </a:t>
            </a:r>
          </a:p>
          <a:p>
            <a:pPr marL="285750" indent="-285750">
              <a:buFont typeface="Wingdings" charset="2"/>
              <a:buChar char="v"/>
            </a:pPr>
            <a:endParaRPr lang="en-US" dirty="0"/>
          </a:p>
          <a:p>
            <a:pPr marL="285750" indent="-285750">
              <a:buFont typeface="Wingdings" charset="2"/>
              <a:buChar char="v"/>
            </a:pPr>
            <a:endParaRPr lang="en-US" dirty="0"/>
          </a:p>
        </p:txBody>
      </p:sp>
    </p:spTree>
    <p:extLst>
      <p:ext uri="{BB962C8B-B14F-4D97-AF65-F5344CB8AC3E}">
        <p14:creationId xmlns:p14="http://schemas.microsoft.com/office/powerpoint/2010/main" val="1385536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5863"/>
            <a:ext cx="12192000" cy="2367828"/>
          </a:xfrm>
        </p:spPr>
        <p:txBody>
          <a:bodyPr>
            <a:noAutofit/>
          </a:bodyPr>
          <a:lstStyle/>
          <a:p>
            <a:r>
              <a:rPr lang="en-US" sz="2400" b="1" dirty="0">
                <a:latin typeface="+mn-lt"/>
              </a:rPr>
              <a:t>CASE 1</a:t>
            </a:r>
            <a:r>
              <a:rPr lang="en-US" sz="2400" b="1" dirty="0">
                <a:solidFill>
                  <a:srgbClr val="002060"/>
                </a:solidFill>
                <a:latin typeface="+mn-lt"/>
              </a:rPr>
              <a:t>.. A </a:t>
            </a:r>
            <a:r>
              <a:rPr lang="en-US" sz="2400" b="1" dirty="0">
                <a:solidFill>
                  <a:srgbClr val="002060"/>
                </a:solidFill>
                <a:latin typeface="+mn-lt"/>
                <a:ea typeface="Arial Hebrew" charset="-79"/>
                <a:cs typeface="Arial Hebrew" charset="-79"/>
              </a:rPr>
              <a:t>27-year- old tailor complained of numbness on the volar aspect of his thumb and the two neighboring fingers on the right hand. </a:t>
            </a:r>
            <a:br>
              <a:rPr lang="en-US" sz="2400" b="1" dirty="0">
                <a:solidFill>
                  <a:srgbClr val="002060"/>
                </a:solidFill>
                <a:latin typeface="+mn-lt"/>
                <a:ea typeface="Arial Hebrew" charset="-79"/>
                <a:cs typeface="Arial Hebrew" charset="-79"/>
              </a:rPr>
            </a:br>
            <a:br>
              <a:rPr lang="en-US" sz="2400" b="1" dirty="0">
                <a:solidFill>
                  <a:srgbClr val="002060"/>
                </a:solidFill>
                <a:latin typeface="+mn-lt"/>
                <a:ea typeface="Arial Hebrew" charset="-79"/>
                <a:cs typeface="Arial Hebrew" charset="-79"/>
              </a:rPr>
            </a:br>
            <a:r>
              <a:rPr lang="en-US" sz="2400" b="1" dirty="0">
                <a:solidFill>
                  <a:srgbClr val="002060"/>
                </a:solidFill>
                <a:latin typeface="+mn-lt"/>
                <a:ea typeface="Arial Hebrew" charset="-79"/>
                <a:cs typeface="Arial Hebrew" charset="-79"/>
              </a:rPr>
              <a:t>Over the ensuing </a:t>
            </a:r>
            <a:r>
              <a:rPr lang="en-US" sz="2400" b="1" dirty="0" err="1">
                <a:solidFill>
                  <a:srgbClr val="002060"/>
                </a:solidFill>
                <a:latin typeface="+mn-lt"/>
                <a:ea typeface="Arial Hebrew" charset="-79"/>
                <a:cs typeface="Arial Hebrew" charset="-79"/>
              </a:rPr>
              <a:t>days,“the</a:t>
            </a:r>
            <a:r>
              <a:rPr lang="en-US" sz="2400" b="1" dirty="0">
                <a:solidFill>
                  <a:srgbClr val="002060"/>
                </a:solidFill>
                <a:latin typeface="+mn-lt"/>
                <a:ea typeface="Arial Hebrew" charset="-79"/>
                <a:cs typeface="Arial Hebrew" charset="-79"/>
              </a:rPr>
              <a:t> general weakness increased so rapidly that he was unable to leave the bed, the feeling of numbness also appeared in the left hand.” </a:t>
            </a:r>
            <a:br>
              <a:rPr lang="en-US" sz="2400" b="1" dirty="0">
                <a:solidFill>
                  <a:srgbClr val="002060"/>
                </a:solidFill>
                <a:latin typeface="+mn-lt"/>
                <a:ea typeface="Arial Hebrew" charset="-79"/>
                <a:cs typeface="Arial Hebrew" charset="-79"/>
              </a:rPr>
            </a:br>
            <a:br>
              <a:rPr lang="en-US" sz="2400" b="1" dirty="0">
                <a:solidFill>
                  <a:srgbClr val="002060"/>
                </a:solidFill>
                <a:latin typeface="+mn-lt"/>
                <a:ea typeface="Arial Hebrew" charset="-79"/>
                <a:cs typeface="Arial Hebrew" charset="-79"/>
              </a:rPr>
            </a:br>
            <a:r>
              <a:rPr lang="en-US" sz="2400" b="1" dirty="0">
                <a:solidFill>
                  <a:srgbClr val="002060"/>
                </a:solidFill>
                <a:latin typeface="+mn-lt"/>
                <a:ea typeface="Arial Hebrew" charset="-79"/>
                <a:cs typeface="Arial Hebrew" charset="-79"/>
              </a:rPr>
              <a:t>The patient’s </a:t>
            </a:r>
            <a:r>
              <a:rPr lang="en-US" sz="2400" b="1" dirty="0" err="1">
                <a:solidFill>
                  <a:srgbClr val="002060"/>
                </a:solidFill>
                <a:latin typeface="+mn-lt"/>
                <a:ea typeface="Arial Hebrew" charset="-79"/>
                <a:cs typeface="Arial Hebrew" charset="-79"/>
              </a:rPr>
              <a:t>weakness,was</a:t>
            </a:r>
            <a:r>
              <a:rPr lang="en-US" sz="2400" b="1" dirty="0">
                <a:solidFill>
                  <a:srgbClr val="002060"/>
                </a:solidFill>
                <a:latin typeface="+mn-lt"/>
                <a:ea typeface="Arial Hebrew" charset="-79"/>
                <a:cs typeface="Arial Hebrew" charset="-79"/>
              </a:rPr>
              <a:t> accompanied by tachycardia, abdominal pains, and the appearance of cutaneous nodules over his trunk.</a:t>
            </a:r>
            <a:br>
              <a:rPr lang="en-US" sz="2400" b="1" dirty="0">
                <a:solidFill>
                  <a:srgbClr val="002060"/>
                </a:solidFill>
                <a:latin typeface="+mn-lt"/>
              </a:rPr>
            </a:br>
            <a:r>
              <a:rPr lang="en-US" sz="2000" dirty="0"/>
              <a:t> </a:t>
            </a:r>
            <a:br>
              <a:rPr lang="en-US" sz="2000" dirty="0"/>
            </a:br>
            <a:br>
              <a:rPr lang="en-US" sz="2000" dirty="0"/>
            </a:br>
            <a:br>
              <a:rPr lang="en-US" sz="2000" dirty="0"/>
            </a:br>
            <a:endParaRPr lang="en-US" sz="2000" dirty="0"/>
          </a:p>
        </p:txBody>
      </p:sp>
      <p:sp>
        <p:nvSpPr>
          <p:cNvPr id="3" name="Content Placeholder 2"/>
          <p:cNvSpPr>
            <a:spLocks noGrp="1"/>
          </p:cNvSpPr>
          <p:nvPr>
            <p:ph idx="1"/>
          </p:nvPr>
        </p:nvSpPr>
        <p:spPr>
          <a:xfrm>
            <a:off x="167739" y="3978235"/>
            <a:ext cx="11856522" cy="1555667"/>
          </a:xfrm>
        </p:spPr>
        <p:txBody>
          <a:bodyPr/>
          <a:lstStyle/>
          <a:p>
            <a:pPr>
              <a:buFont typeface="Wingdings" charset="2"/>
              <a:buChar char="ü"/>
            </a:pPr>
            <a:r>
              <a:rPr lang="en-US" b="1">
                <a:solidFill>
                  <a:srgbClr val="C00000"/>
                </a:solidFill>
              </a:rPr>
              <a:t>At autopsy, grossly visible nodules were present along the patient’s medium-sized arteries. </a:t>
            </a:r>
          </a:p>
          <a:p>
            <a:pPr>
              <a:buFont typeface="Wingdings" charset="2"/>
              <a:buChar char="ü"/>
            </a:pPr>
            <a:r>
              <a:rPr lang="en-US" b="1" err="1">
                <a:solidFill>
                  <a:srgbClr val="C00000"/>
                </a:solidFill>
              </a:rPr>
              <a:t>Kussmaul</a:t>
            </a:r>
            <a:r>
              <a:rPr lang="en-US" b="1">
                <a:solidFill>
                  <a:srgbClr val="C00000"/>
                </a:solidFill>
              </a:rPr>
              <a:t> and Maier suggested the name “</a:t>
            </a:r>
            <a:r>
              <a:rPr lang="en-US" b="1" err="1">
                <a:solidFill>
                  <a:srgbClr val="C00000"/>
                </a:solidFill>
              </a:rPr>
              <a:t>periarteritis</a:t>
            </a:r>
            <a:r>
              <a:rPr lang="en-US" b="1">
                <a:solidFill>
                  <a:srgbClr val="C00000"/>
                </a:solidFill>
              </a:rPr>
              <a:t> </a:t>
            </a:r>
            <a:r>
              <a:rPr lang="en-US" b="1" err="1">
                <a:solidFill>
                  <a:srgbClr val="C00000"/>
                </a:solidFill>
              </a:rPr>
              <a:t>nodosa</a:t>
            </a:r>
            <a:r>
              <a:rPr lang="en-US" b="1">
                <a:solidFill>
                  <a:srgbClr val="C00000"/>
                </a:solidFill>
              </a:rPr>
              <a:t>.” </a:t>
            </a:r>
          </a:p>
          <a:p>
            <a:endParaRPr lang="en-US"/>
          </a:p>
          <a:p>
            <a:endParaRPr lang="en-US"/>
          </a:p>
        </p:txBody>
      </p:sp>
    </p:spTree>
    <p:extLst>
      <p:ext uri="{BB962C8B-B14F-4D97-AF65-F5344CB8AC3E}">
        <p14:creationId xmlns:p14="http://schemas.microsoft.com/office/powerpoint/2010/main" val="40095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1525"/>
            <a:ext cx="11620500" cy="701675"/>
          </a:xfrm>
        </p:spPr>
        <p:txBody>
          <a:bodyPr>
            <a:noAutofit/>
          </a:bodyPr>
          <a:lstStyle/>
          <a:p>
            <a:pPr marL="457200" indent="-457200">
              <a:buFont typeface="Wingdings" charset="2"/>
              <a:buChar char="Ø"/>
            </a:pPr>
            <a:r>
              <a:rPr lang="en-US" sz="3200" b="1" dirty="0">
                <a:solidFill>
                  <a:srgbClr val="C00000"/>
                </a:solidFill>
                <a:latin typeface="Cooper Black" charset="0"/>
                <a:ea typeface="Cooper Black" charset="0"/>
                <a:cs typeface="Cooper Black" charset="0"/>
              </a:rPr>
              <a:t>TAKAYASU’S ARTERITIS.. </a:t>
            </a:r>
            <a:r>
              <a:rPr lang="en-US" sz="3200" b="1" dirty="0">
                <a:solidFill>
                  <a:schemeClr val="accent3">
                    <a:lumMod val="50000"/>
                  </a:schemeClr>
                </a:solidFill>
                <a:latin typeface="Cooper Black" charset="0"/>
                <a:ea typeface="Cooper Black" charset="0"/>
                <a:cs typeface="Cooper Black" charset="0"/>
              </a:rPr>
              <a:t>also known as </a:t>
            </a:r>
            <a:r>
              <a:rPr lang="en-US" sz="3200" b="1" i="1" dirty="0">
                <a:solidFill>
                  <a:schemeClr val="accent3">
                    <a:lumMod val="50000"/>
                  </a:schemeClr>
                </a:solidFill>
                <a:latin typeface="Cooper Black" charset="0"/>
                <a:ea typeface="Cooper Black" charset="0"/>
                <a:cs typeface="Cooper Black" charset="0"/>
              </a:rPr>
              <a:t>pulseless disease </a:t>
            </a:r>
            <a:r>
              <a:rPr lang="en-US" sz="3200" b="1" dirty="0">
                <a:solidFill>
                  <a:schemeClr val="accent3">
                    <a:lumMod val="50000"/>
                  </a:schemeClr>
                </a:solidFill>
                <a:latin typeface="Cooper Black" charset="0"/>
                <a:ea typeface="Cooper Black" charset="0"/>
                <a:cs typeface="Cooper Black" charset="0"/>
              </a:rPr>
              <a:t>or </a:t>
            </a:r>
            <a:r>
              <a:rPr lang="en-US" sz="3200" b="1" i="1" dirty="0">
                <a:solidFill>
                  <a:schemeClr val="accent3">
                    <a:lumMod val="50000"/>
                  </a:schemeClr>
                </a:solidFill>
                <a:latin typeface="Cooper Black" charset="0"/>
                <a:ea typeface="Cooper Black" charset="0"/>
                <a:cs typeface="Cooper Black" charset="0"/>
              </a:rPr>
              <a:t>occlusive </a:t>
            </a:r>
            <a:r>
              <a:rPr lang="en-US" sz="3200" b="1" i="1" dirty="0" err="1">
                <a:solidFill>
                  <a:schemeClr val="accent3">
                    <a:lumMod val="50000"/>
                  </a:schemeClr>
                </a:solidFill>
                <a:latin typeface="Cooper Black" charset="0"/>
                <a:ea typeface="Cooper Black" charset="0"/>
                <a:cs typeface="Cooper Black" charset="0"/>
              </a:rPr>
              <a:t>thromboaortopathy</a:t>
            </a:r>
            <a:r>
              <a:rPr lang="en-US" sz="3200" b="1" i="1" dirty="0">
                <a:solidFill>
                  <a:schemeClr val="accent3">
                    <a:lumMod val="50000"/>
                  </a:schemeClr>
                </a:solidFill>
                <a:latin typeface="Cooper Black" charset="0"/>
                <a:ea typeface="Cooper Black" charset="0"/>
                <a:cs typeface="Cooper Black" charset="0"/>
              </a:rPr>
              <a:t>.. </a:t>
            </a:r>
            <a:br>
              <a:rPr lang="en-US" sz="3200" dirty="0"/>
            </a:br>
            <a:br>
              <a:rPr lang="en-US" sz="3200" dirty="0"/>
            </a:br>
            <a:endParaRPr lang="en-US" sz="3200" dirty="0"/>
          </a:p>
        </p:txBody>
      </p:sp>
      <p:sp>
        <p:nvSpPr>
          <p:cNvPr id="3" name="Content Placeholder 2"/>
          <p:cNvSpPr>
            <a:spLocks noGrp="1"/>
          </p:cNvSpPr>
          <p:nvPr>
            <p:ph idx="1"/>
          </p:nvPr>
        </p:nvSpPr>
        <p:spPr>
          <a:xfrm>
            <a:off x="0" y="1308100"/>
            <a:ext cx="12192000" cy="5448300"/>
          </a:xfrm>
        </p:spPr>
        <p:txBody>
          <a:bodyPr>
            <a:normAutofit lnSpcReduction="10000"/>
          </a:bodyPr>
          <a:lstStyle/>
          <a:p>
            <a:endParaRPr lang="en-US" dirty="0"/>
          </a:p>
          <a:p>
            <a:r>
              <a:rPr lang="en-US" b="1" dirty="0"/>
              <a:t>It is an inflammatory and stenotic disease of medium- and large-sized arteries characterized by a strong predilection for the aortic arch and its branches. </a:t>
            </a:r>
          </a:p>
          <a:p>
            <a:endParaRPr lang="en-US" b="1" dirty="0"/>
          </a:p>
          <a:p>
            <a:r>
              <a:rPr lang="en-US" b="1" dirty="0"/>
              <a:t>Age of onset &lt; 40 </a:t>
            </a:r>
            <a:r>
              <a:rPr lang="en-US" b="1" dirty="0" err="1"/>
              <a:t>yrs</a:t>
            </a:r>
            <a:r>
              <a:rPr lang="en-US" b="1" dirty="0"/>
              <a:t> with </a:t>
            </a:r>
            <a:r>
              <a:rPr lang="en-US" b="1" dirty="0">
                <a:solidFill>
                  <a:schemeClr val="accent5">
                    <a:lumMod val="50000"/>
                  </a:schemeClr>
                </a:solidFill>
              </a:rPr>
              <a:t>Female to Male ratio 9:1. </a:t>
            </a:r>
            <a:r>
              <a:rPr lang="en-US" b="1" dirty="0"/>
              <a:t>Strongly associated with HLA DW52.</a:t>
            </a:r>
          </a:p>
          <a:p>
            <a:endParaRPr lang="en-US" b="1" dirty="0"/>
          </a:p>
          <a:p>
            <a:r>
              <a:rPr lang="en-US" b="1" dirty="0"/>
              <a:t>The involvement of the major branches of the aorta is much more marked at their origin than distally. </a:t>
            </a:r>
          </a:p>
          <a:p>
            <a:endParaRPr lang="en-US" b="1" dirty="0"/>
          </a:p>
          <a:p>
            <a:r>
              <a:rPr lang="en-US" b="1" dirty="0"/>
              <a:t>The disease is a </a:t>
            </a:r>
            <a:r>
              <a:rPr lang="en-US" b="1" dirty="0" err="1"/>
              <a:t>panarteritis</a:t>
            </a:r>
            <a:r>
              <a:rPr lang="en-US" b="1" dirty="0"/>
              <a:t> with inflammatory mononuclear cell infiltrates and occasionally giant cells. </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4624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92101"/>
            <a:ext cx="10515600" cy="711200"/>
          </a:xfrm>
        </p:spPr>
        <p:txBody>
          <a:bodyPr>
            <a:normAutofit fontScale="90000"/>
          </a:bodyPr>
          <a:lstStyle/>
          <a:p>
            <a:r>
              <a:rPr lang="en-US" b="1" dirty="0"/>
              <a:t>CLINICAL..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781800" cy="6858000"/>
          </a:xfrm>
        </p:spPr>
      </p:pic>
      <p:sp>
        <p:nvSpPr>
          <p:cNvPr id="5" name="TextBox 4"/>
          <p:cNvSpPr txBox="1"/>
          <p:nvPr/>
        </p:nvSpPr>
        <p:spPr>
          <a:xfrm>
            <a:off x="6680200" y="647701"/>
            <a:ext cx="5511800" cy="5447645"/>
          </a:xfrm>
          <a:prstGeom prst="rect">
            <a:avLst/>
          </a:prstGeom>
          <a:noFill/>
        </p:spPr>
        <p:txBody>
          <a:bodyPr wrap="square" rtlCol="0">
            <a:spAutoFit/>
          </a:bodyPr>
          <a:lstStyle/>
          <a:p>
            <a:pPr marL="285750" indent="-285750">
              <a:buFont typeface="Wingdings" charset="2"/>
              <a:buChar char="Ø"/>
            </a:pPr>
            <a:r>
              <a:rPr lang="en-US" sz="2800" b="1" dirty="0">
                <a:solidFill>
                  <a:schemeClr val="accent2"/>
                </a:solidFill>
              </a:rPr>
              <a:t>ACR Criteria for </a:t>
            </a:r>
            <a:r>
              <a:rPr lang="en-US" sz="2800" b="1" dirty="0" err="1">
                <a:solidFill>
                  <a:schemeClr val="accent2"/>
                </a:solidFill>
              </a:rPr>
              <a:t>Takayasu’s</a:t>
            </a:r>
            <a:r>
              <a:rPr lang="en-US" sz="2800" b="1" dirty="0">
                <a:solidFill>
                  <a:schemeClr val="accent2"/>
                </a:solidFill>
              </a:rPr>
              <a:t> Arteritis..</a:t>
            </a:r>
          </a:p>
          <a:p>
            <a:pPr marL="285750" indent="-285750">
              <a:buFont typeface="Wingdings" charset="2"/>
              <a:buChar char="Ø"/>
            </a:pPr>
            <a:endParaRPr lang="en-US" dirty="0"/>
          </a:p>
          <a:p>
            <a:pPr marL="342900" indent="-342900">
              <a:buFont typeface="Wingdings" charset="2"/>
              <a:buChar char="ü"/>
            </a:pPr>
            <a:r>
              <a:rPr lang="en-US" sz="2400" b="1" dirty="0">
                <a:solidFill>
                  <a:schemeClr val="accent5">
                    <a:lumMod val="75000"/>
                  </a:schemeClr>
                </a:solidFill>
              </a:rPr>
              <a:t>Onset before age 40 yr.</a:t>
            </a:r>
          </a:p>
          <a:p>
            <a:pPr marL="342900" indent="-342900">
              <a:buFont typeface="Wingdings" charset="2"/>
              <a:buChar char="ü"/>
            </a:pPr>
            <a:r>
              <a:rPr lang="en-US" sz="2400" b="1" dirty="0">
                <a:solidFill>
                  <a:schemeClr val="accent5">
                    <a:lumMod val="75000"/>
                  </a:schemeClr>
                </a:solidFill>
              </a:rPr>
              <a:t>Limb claudication.</a:t>
            </a:r>
          </a:p>
          <a:p>
            <a:pPr marL="342900" indent="-342900">
              <a:buFont typeface="Wingdings" charset="2"/>
              <a:buChar char="ü"/>
            </a:pPr>
            <a:r>
              <a:rPr lang="en-US" sz="2400" b="1" dirty="0">
                <a:solidFill>
                  <a:schemeClr val="accent5">
                    <a:lumMod val="75000"/>
                  </a:schemeClr>
                </a:solidFill>
              </a:rPr>
              <a:t>Decreased brachial artery pulse.</a:t>
            </a:r>
          </a:p>
          <a:p>
            <a:pPr marL="342900" indent="-342900">
              <a:buFont typeface="Wingdings" charset="2"/>
              <a:buChar char="ü"/>
            </a:pPr>
            <a:r>
              <a:rPr lang="en-US" sz="2400" b="1" dirty="0">
                <a:solidFill>
                  <a:schemeClr val="accent5">
                    <a:lumMod val="75000"/>
                  </a:schemeClr>
                </a:solidFill>
              </a:rPr>
              <a:t>Unequal arm blood pressure (&gt;10 mm hg).</a:t>
            </a:r>
          </a:p>
          <a:p>
            <a:pPr marL="342900" indent="-342900">
              <a:buFont typeface="Wingdings" charset="2"/>
              <a:buChar char="ü"/>
            </a:pPr>
            <a:r>
              <a:rPr lang="en-US" sz="2400" b="1" dirty="0">
                <a:solidFill>
                  <a:schemeClr val="accent5">
                    <a:lumMod val="75000"/>
                  </a:schemeClr>
                </a:solidFill>
              </a:rPr>
              <a:t>Subclavian or aortic bruit. </a:t>
            </a:r>
          </a:p>
          <a:p>
            <a:pPr marL="342900" indent="-342900">
              <a:buFont typeface="Wingdings" charset="2"/>
              <a:buChar char="ü"/>
            </a:pPr>
            <a:r>
              <a:rPr lang="en-US" sz="2400" b="1" dirty="0">
                <a:solidFill>
                  <a:schemeClr val="accent5">
                    <a:lumMod val="75000"/>
                  </a:schemeClr>
                </a:solidFill>
              </a:rPr>
              <a:t>Angiographic evidence of narrowing or occlusion of aorta or its primary branches, or large limb arteritis </a:t>
            </a:r>
          </a:p>
          <a:p>
            <a:pPr marL="342900" indent="-342900">
              <a:buFont typeface="Wingdings" charset="2"/>
              <a:buChar char="ü"/>
            </a:pPr>
            <a:endParaRPr lang="en-US" sz="2000" b="1" dirty="0">
              <a:solidFill>
                <a:schemeClr val="accent5">
                  <a:lumMod val="75000"/>
                </a:schemeClr>
              </a:solidFill>
            </a:endParaRPr>
          </a:p>
          <a:p>
            <a:pPr marL="285750" indent="-285750">
              <a:buFont typeface="Wingdings" charset="2"/>
              <a:buChar char="Ø"/>
            </a:pPr>
            <a:r>
              <a:rPr lang="en-US" sz="2000" b="1" dirty="0">
                <a:solidFill>
                  <a:schemeClr val="tx1">
                    <a:lumMod val="95000"/>
                    <a:lumOff val="5000"/>
                  </a:schemeClr>
                </a:solidFill>
              </a:rPr>
              <a:t>3 or more..</a:t>
            </a:r>
          </a:p>
          <a:p>
            <a:r>
              <a:rPr lang="en-US" dirty="0"/>
              <a:t> </a:t>
            </a:r>
          </a:p>
        </p:txBody>
      </p:sp>
    </p:spTree>
    <p:extLst>
      <p:ext uri="{BB962C8B-B14F-4D97-AF65-F5344CB8AC3E}">
        <p14:creationId xmlns:p14="http://schemas.microsoft.com/office/powerpoint/2010/main" val="1043697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9800" y="2641600"/>
            <a:ext cx="4902200" cy="65088"/>
          </a:xfrm>
        </p:spPr>
        <p:txBody>
          <a:bodyPr>
            <a:normAutofit fontScale="90000"/>
          </a:bodyPr>
          <a:lstStyle/>
          <a:p>
            <a:pPr marL="457200" indent="-457200">
              <a:buFont typeface="Wingdings" charset="2"/>
              <a:buChar char="Ø"/>
            </a:pPr>
            <a:r>
              <a:rPr lang="en-US" sz="2700" b="1" dirty="0">
                <a:solidFill>
                  <a:srgbClr val="0070C0"/>
                </a:solidFill>
                <a:latin typeface="Rockwell Extra Bold" charset="0"/>
                <a:ea typeface="Rockwell Extra Bold" charset="0"/>
                <a:cs typeface="Rockwell Extra Bold" charset="0"/>
              </a:rPr>
              <a:t>The diagnosis is confirmed by the characteristic pattern on arteriography.</a:t>
            </a:r>
            <a:br>
              <a:rPr lang="en-US" sz="2700" b="1" dirty="0">
                <a:solidFill>
                  <a:srgbClr val="0070C0"/>
                </a:solidFill>
                <a:latin typeface="Rockwell Extra Bold" charset="0"/>
                <a:ea typeface="Rockwell Extra Bold" charset="0"/>
                <a:cs typeface="Rockwell Extra Bold" charset="0"/>
              </a:rPr>
            </a:br>
            <a:br>
              <a:rPr lang="en-US" sz="2700" b="1" dirty="0">
                <a:solidFill>
                  <a:srgbClr val="0070C0"/>
                </a:solidFill>
                <a:latin typeface="Rockwell Extra Bold" charset="0"/>
                <a:ea typeface="Rockwell Extra Bold" charset="0"/>
                <a:cs typeface="Rockwell Extra Bold" charset="0"/>
              </a:rPr>
            </a:br>
            <a:r>
              <a:rPr lang="en-US" sz="2700" b="1" dirty="0">
                <a:solidFill>
                  <a:srgbClr val="0070C0"/>
                </a:solidFill>
                <a:latin typeface="Rockwell Extra Bold" charset="0"/>
                <a:ea typeface="Rockwell Extra Bold" charset="0"/>
                <a:cs typeface="Rockwell Extra Bold" charset="0"/>
              </a:rPr>
              <a:t>Features includes irregular vessel walls, stenosis, </a:t>
            </a:r>
            <a:r>
              <a:rPr lang="en-US" sz="2700" b="1" dirty="0" err="1">
                <a:solidFill>
                  <a:srgbClr val="0070C0"/>
                </a:solidFill>
                <a:latin typeface="Rockwell Extra Bold" charset="0"/>
                <a:ea typeface="Rockwell Extra Bold" charset="0"/>
                <a:cs typeface="Rockwell Extra Bold" charset="0"/>
              </a:rPr>
              <a:t>poststenotic</a:t>
            </a:r>
            <a:r>
              <a:rPr lang="en-US" sz="2700" b="1" dirty="0">
                <a:solidFill>
                  <a:srgbClr val="0070C0"/>
                </a:solidFill>
                <a:latin typeface="Rockwell Extra Bold" charset="0"/>
                <a:ea typeface="Rockwell Extra Bold" charset="0"/>
                <a:cs typeface="Rockwell Extra Bold" charset="0"/>
              </a:rPr>
              <a:t> dilation, aneurysm formation, occlusion, and evidence of increased collateral circulation.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946900" cy="6858000"/>
          </a:xfrm>
        </p:spPr>
      </p:pic>
    </p:spTree>
    <p:extLst>
      <p:ext uri="{BB962C8B-B14F-4D97-AF65-F5344CB8AC3E}">
        <p14:creationId xmlns:p14="http://schemas.microsoft.com/office/powerpoint/2010/main" val="1416620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228600"/>
            <a:ext cx="3492500" cy="333375"/>
          </a:xfrm>
        </p:spPr>
        <p:txBody>
          <a:bodyPr>
            <a:noAutofit/>
          </a:bodyPr>
          <a:lstStyle/>
          <a:p>
            <a:pPr marL="571500" indent="-571500">
              <a:buFont typeface="Wingdings" charset="2"/>
              <a:buChar char="Ø"/>
            </a:pPr>
            <a:r>
              <a:rPr lang="en-US" sz="4000" b="1" dirty="0">
                <a:solidFill>
                  <a:srgbClr val="C00000"/>
                </a:solidFill>
              </a:rPr>
              <a:t>RADIOLOGY..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723900"/>
            <a:ext cx="5778500" cy="6032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100" y="723900"/>
            <a:ext cx="5943600" cy="6032500"/>
          </a:xfrm>
          <a:prstGeom prst="rect">
            <a:avLst/>
          </a:prstGeom>
        </p:spPr>
      </p:pic>
      <p:sp>
        <p:nvSpPr>
          <p:cNvPr id="6" name="Notched Right Arrow 5"/>
          <p:cNvSpPr/>
          <p:nvPr/>
        </p:nvSpPr>
        <p:spPr>
          <a:xfrm rot="9183790">
            <a:off x="3259838" y="1812270"/>
            <a:ext cx="519996" cy="134759"/>
          </a:xfrm>
          <a:prstGeom prst="notched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3578950" y="2203650"/>
            <a:ext cx="434250" cy="15855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9271000" y="2501900"/>
            <a:ext cx="165100" cy="5334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8674100" y="3327400"/>
            <a:ext cx="190500" cy="6096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11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654800"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9100" y="2286000"/>
            <a:ext cx="5422900" cy="4535488"/>
          </a:xfrm>
          <a:prstGeom prst="rect">
            <a:avLst/>
          </a:prstGeom>
        </p:spPr>
      </p:pic>
      <p:sp>
        <p:nvSpPr>
          <p:cNvPr id="6" name="Left-Right Arrow 5"/>
          <p:cNvSpPr/>
          <p:nvPr/>
        </p:nvSpPr>
        <p:spPr>
          <a:xfrm>
            <a:off x="3238500" y="3173984"/>
            <a:ext cx="1079500" cy="255016"/>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a:off x="8915400" y="3429000"/>
            <a:ext cx="1219200" cy="305308"/>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a:off x="9810750" y="5511800"/>
            <a:ext cx="539750" cy="13970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87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466725"/>
            <a:ext cx="10515600" cy="282575"/>
          </a:xfrm>
        </p:spPr>
        <p:txBody>
          <a:bodyPr>
            <a:normAutofit fontScale="90000"/>
          </a:bodyPr>
          <a:lstStyle/>
          <a:p>
            <a:r>
              <a:rPr lang="en-US" b="1" dirty="0">
                <a:latin typeface="Cooper Black" charset="0"/>
                <a:ea typeface="Cooper Black" charset="0"/>
                <a:cs typeface="Cooper Black" charset="0"/>
              </a:rPr>
              <a:t>TREATMENT..</a:t>
            </a:r>
            <a:br>
              <a:rPr lang="en-US" dirty="0"/>
            </a:br>
            <a:endParaRPr lang="en-US" dirty="0"/>
          </a:p>
        </p:txBody>
      </p:sp>
      <p:sp>
        <p:nvSpPr>
          <p:cNvPr id="3" name="Content Placeholder 2"/>
          <p:cNvSpPr>
            <a:spLocks noGrp="1"/>
          </p:cNvSpPr>
          <p:nvPr>
            <p:ph idx="1"/>
          </p:nvPr>
        </p:nvSpPr>
        <p:spPr>
          <a:xfrm>
            <a:off x="0" y="749300"/>
            <a:ext cx="12192000" cy="6019800"/>
          </a:xfrm>
        </p:spPr>
        <p:txBody>
          <a:bodyPr/>
          <a:lstStyle/>
          <a:p>
            <a:r>
              <a:rPr lang="en-US" b="1" dirty="0"/>
              <a:t>Disease-related mortality most often occurs from congestive heart failure, cerebrovascular events, myocardial infarction, aneurysm rupture, or renal failure. </a:t>
            </a:r>
          </a:p>
          <a:p>
            <a:r>
              <a:rPr lang="en-US" b="1" dirty="0"/>
              <a:t>Glucocorticoid therapy in doses of 40–60 mg prednisone per day alleviates symptoms, there are no convincing studies that indicate that it increases survival. </a:t>
            </a:r>
          </a:p>
          <a:p>
            <a:r>
              <a:rPr lang="en-US" b="1" dirty="0"/>
              <a:t>Combination of glucocorticoid therapy for acute signs and symptoms and an aggressive surgical and/or </a:t>
            </a:r>
            <a:r>
              <a:rPr lang="en-US" b="1" dirty="0" err="1"/>
              <a:t>arterioplastic</a:t>
            </a:r>
            <a:r>
              <a:rPr lang="en-US" b="1" dirty="0"/>
              <a:t> approach to </a:t>
            </a:r>
            <a:r>
              <a:rPr lang="en-US" b="1" dirty="0" err="1"/>
              <a:t>stenosed</a:t>
            </a:r>
            <a:r>
              <a:rPr lang="en-US" b="1" dirty="0"/>
              <a:t> vessels.</a:t>
            </a:r>
          </a:p>
          <a:p>
            <a:r>
              <a:rPr lang="en-US" b="1" dirty="0"/>
              <a:t>Individuals who are refractory to or unable to taper glucocorticoids, methotrexate in doses up to 25 mg per week.</a:t>
            </a:r>
          </a:p>
          <a:p>
            <a:r>
              <a:rPr lang="en-US" b="1" dirty="0"/>
              <a:t> Results with anti-TNF therapies and tocilizumab have been encouraging.</a:t>
            </a:r>
          </a:p>
          <a:p>
            <a:endParaRPr lang="en-US" b="1"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63647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98425"/>
            <a:ext cx="10515600" cy="473075"/>
          </a:xfrm>
        </p:spPr>
        <p:txBody>
          <a:bodyPr>
            <a:normAutofit fontScale="90000"/>
          </a:bodyPr>
          <a:lstStyle/>
          <a:p>
            <a:r>
              <a:rPr lang="en-US" b="1" dirty="0">
                <a:solidFill>
                  <a:srgbClr val="002060"/>
                </a:solidFill>
                <a:latin typeface="Cooper Black" charset="0"/>
                <a:ea typeface="Cooper Black" charset="0"/>
                <a:cs typeface="Cooper Black" charset="0"/>
              </a:rPr>
              <a:t>Bechet’s Syndrome.. </a:t>
            </a:r>
            <a:endParaRPr lang="en-US" dirty="0">
              <a:solidFill>
                <a:srgbClr val="002060"/>
              </a:solidFill>
              <a:effectLst/>
              <a:latin typeface="Cooper Black" charset="0"/>
              <a:ea typeface="Cooper Black" charset="0"/>
              <a:cs typeface="Cooper Black" charset="0"/>
            </a:endParaRPr>
          </a:p>
        </p:txBody>
      </p:sp>
      <p:sp>
        <p:nvSpPr>
          <p:cNvPr id="3" name="Content Placeholder 2"/>
          <p:cNvSpPr>
            <a:spLocks noGrp="1"/>
          </p:cNvSpPr>
          <p:nvPr>
            <p:ph idx="1"/>
          </p:nvPr>
        </p:nvSpPr>
        <p:spPr>
          <a:xfrm>
            <a:off x="0" y="901700"/>
            <a:ext cx="12103100" cy="5842000"/>
          </a:xfrm>
        </p:spPr>
        <p:txBody>
          <a:bodyPr/>
          <a:lstStyle/>
          <a:p>
            <a:r>
              <a:rPr lang="en-US" b="1" dirty="0"/>
              <a:t>Bechet’s syndrome is a multisystem disorder presenting with </a:t>
            </a:r>
            <a:r>
              <a:rPr lang="en-US" b="1" dirty="0">
                <a:solidFill>
                  <a:srgbClr val="C00000"/>
                </a:solidFill>
              </a:rPr>
              <a:t>recurrent oral and genital ulcerations as well as ocular involvement.</a:t>
            </a:r>
            <a:r>
              <a:rPr lang="en-US" b="1" dirty="0"/>
              <a:t> </a:t>
            </a:r>
          </a:p>
          <a:p>
            <a:r>
              <a:rPr lang="en-US" b="1" dirty="0"/>
              <a:t>Males and females are affected equally. </a:t>
            </a:r>
          </a:p>
          <a:p>
            <a:r>
              <a:rPr lang="en-US" b="1" dirty="0"/>
              <a:t>Males often have more severe disease.</a:t>
            </a:r>
          </a:p>
          <a:p>
            <a:endParaRPr lang="en-US" b="1" dirty="0"/>
          </a:p>
          <a:p>
            <a:r>
              <a:rPr lang="en-US" b="1" dirty="0"/>
              <a:t>The main pathologic lesion is systemic </a:t>
            </a:r>
            <a:r>
              <a:rPr lang="en-US" b="1" dirty="0" err="1"/>
              <a:t>perivasculitis</a:t>
            </a:r>
            <a:r>
              <a:rPr lang="en-US" b="1" dirty="0"/>
              <a:t> with early neutrophil infiltration and </a:t>
            </a:r>
            <a:r>
              <a:rPr lang="en-US" b="1" dirty="0">
                <a:solidFill>
                  <a:srgbClr val="002060"/>
                </a:solidFill>
              </a:rPr>
              <a:t>endothelial swelling. </a:t>
            </a:r>
          </a:p>
          <a:p>
            <a:r>
              <a:rPr lang="en-US" b="1" dirty="0"/>
              <a:t>Circulating autoantibodies against </a:t>
            </a:r>
            <a:r>
              <a:rPr lang="en-US" b="1" dirty="0">
                <a:solidFill>
                  <a:srgbClr val="002060"/>
                </a:solidFill>
              </a:rPr>
              <a:t>α-enolase </a:t>
            </a:r>
            <a:r>
              <a:rPr lang="en-US" b="1" dirty="0"/>
              <a:t>of endothelial cells, </a:t>
            </a:r>
            <a:r>
              <a:rPr lang="en-US" b="1" dirty="0">
                <a:solidFill>
                  <a:srgbClr val="002060"/>
                </a:solidFill>
              </a:rPr>
              <a:t>selenium binding protein</a:t>
            </a:r>
            <a:r>
              <a:rPr lang="en-US" b="1" dirty="0"/>
              <a:t>, and </a:t>
            </a:r>
            <a:r>
              <a:rPr lang="en-US" b="1" dirty="0">
                <a:solidFill>
                  <a:srgbClr val="002060"/>
                </a:solidFill>
              </a:rPr>
              <a:t>anti-</a:t>
            </a:r>
            <a:r>
              <a:rPr lang="en-US" b="1" i="1" dirty="0">
                <a:solidFill>
                  <a:srgbClr val="002060"/>
                </a:solidFill>
              </a:rPr>
              <a:t>Saccharomyces cerevisiae </a:t>
            </a:r>
            <a:r>
              <a:rPr lang="en-US" b="1" dirty="0"/>
              <a:t>antibodies have been observed.</a:t>
            </a:r>
          </a:p>
          <a:p>
            <a:r>
              <a:rPr lang="en-US" b="1" dirty="0"/>
              <a:t>Genome-wide association study confirmed the known association of </a:t>
            </a:r>
            <a:r>
              <a:rPr lang="en-US" b="1" dirty="0" err="1"/>
              <a:t>Behçet’s</a:t>
            </a:r>
            <a:r>
              <a:rPr lang="en-US" b="1" dirty="0"/>
              <a:t> syndrome with HLA-B*51.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13949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88900"/>
            <a:ext cx="5918200" cy="4140200"/>
          </a:xfrm>
          <a:prstGeom prst="rect">
            <a:avLst/>
          </a:prstGeom>
        </p:spPr>
      </p:pic>
      <p:sp>
        <p:nvSpPr>
          <p:cNvPr id="5" name="TextBox 4"/>
          <p:cNvSpPr txBox="1"/>
          <p:nvPr/>
        </p:nvSpPr>
        <p:spPr>
          <a:xfrm>
            <a:off x="215900" y="4406900"/>
            <a:ext cx="5816600" cy="2862322"/>
          </a:xfrm>
          <a:prstGeom prst="rect">
            <a:avLst/>
          </a:prstGeom>
          <a:noFill/>
        </p:spPr>
        <p:txBody>
          <a:bodyPr wrap="square" rtlCol="0">
            <a:spAutoFit/>
          </a:bodyPr>
          <a:lstStyle/>
          <a:p>
            <a:pPr marL="285750" indent="-285750">
              <a:buFont typeface="Wingdings" charset="2"/>
              <a:buChar char="ü"/>
            </a:pPr>
            <a:r>
              <a:rPr lang="en-US" sz="2400" b="1" dirty="0">
                <a:solidFill>
                  <a:srgbClr val="00B0F0"/>
                </a:solidFill>
              </a:rPr>
              <a:t>Ulcers are usually painful, shallow or deep with a central yellowish necrotic base, appear singly or in crops.</a:t>
            </a:r>
          </a:p>
          <a:p>
            <a:pPr marL="285750" indent="-285750">
              <a:buFont typeface="Wingdings" charset="2"/>
              <a:buChar char="ü"/>
            </a:pPr>
            <a:r>
              <a:rPr lang="en-US" sz="2400" b="1" dirty="0">
                <a:solidFill>
                  <a:srgbClr val="00B0F0"/>
                </a:solidFill>
              </a:rPr>
              <a:t>Small ulcers, &lt;10 mm in diameter, are seen in 85% of patients.</a:t>
            </a:r>
          </a:p>
          <a:p>
            <a:pPr marL="285750" indent="-285750">
              <a:buFont typeface="Wingdings" charset="2"/>
              <a:buChar char="ü"/>
            </a:pPr>
            <a:r>
              <a:rPr lang="en-US" sz="2400" b="1" dirty="0">
                <a:solidFill>
                  <a:srgbClr val="00B0F0"/>
                </a:solidFill>
              </a:rPr>
              <a:t>Ulcers subside without leaving scars. </a:t>
            </a:r>
          </a:p>
          <a:p>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200" y="88900"/>
            <a:ext cx="5765800" cy="4140200"/>
          </a:xfrm>
          <a:prstGeom prst="rect">
            <a:avLst/>
          </a:prstGeom>
        </p:spPr>
      </p:pic>
      <p:sp>
        <p:nvSpPr>
          <p:cNvPr id="7" name="TextBox 6"/>
          <p:cNvSpPr txBox="1"/>
          <p:nvPr/>
        </p:nvSpPr>
        <p:spPr>
          <a:xfrm>
            <a:off x="6299200" y="4406900"/>
            <a:ext cx="5194300" cy="2308324"/>
          </a:xfrm>
          <a:prstGeom prst="rect">
            <a:avLst/>
          </a:prstGeom>
          <a:noFill/>
        </p:spPr>
        <p:txBody>
          <a:bodyPr wrap="square" rtlCol="0">
            <a:spAutoFit/>
          </a:bodyPr>
          <a:lstStyle/>
          <a:p>
            <a:pPr marL="342900" indent="-342900">
              <a:buFont typeface="Wingdings" charset="2"/>
              <a:buChar char="ü"/>
            </a:pPr>
            <a:r>
              <a:rPr lang="en-US" sz="2400" b="1" dirty="0">
                <a:solidFill>
                  <a:schemeClr val="accent6">
                    <a:lumMod val="50000"/>
                  </a:schemeClr>
                </a:solidFill>
              </a:rPr>
              <a:t>Genital ulcers are less common but more specific.</a:t>
            </a:r>
          </a:p>
          <a:p>
            <a:pPr marL="342900" indent="-342900">
              <a:buFont typeface="Wingdings" charset="2"/>
              <a:buChar char="ü"/>
            </a:pPr>
            <a:r>
              <a:rPr lang="en-US" sz="2400" b="1" dirty="0" err="1">
                <a:solidFill>
                  <a:schemeClr val="accent6">
                    <a:lumMod val="50000"/>
                  </a:schemeClr>
                </a:solidFill>
              </a:rPr>
              <a:t>Painfull</a:t>
            </a:r>
            <a:r>
              <a:rPr lang="en-US" sz="2400" b="1" dirty="0">
                <a:solidFill>
                  <a:schemeClr val="accent6">
                    <a:lumMod val="50000"/>
                  </a:schemeClr>
                </a:solidFill>
              </a:rPr>
              <a:t>.</a:t>
            </a:r>
          </a:p>
          <a:p>
            <a:pPr marL="342900" indent="-342900">
              <a:buFont typeface="Wingdings" charset="2"/>
              <a:buChar char="ü"/>
            </a:pPr>
            <a:r>
              <a:rPr lang="en-US" sz="2400" b="1" dirty="0">
                <a:solidFill>
                  <a:schemeClr val="accent6">
                    <a:lumMod val="50000"/>
                  </a:schemeClr>
                </a:solidFill>
              </a:rPr>
              <a:t>Do not affect the glans penis or urethra.</a:t>
            </a:r>
          </a:p>
          <a:p>
            <a:pPr marL="342900" indent="-342900">
              <a:buFont typeface="Wingdings" charset="2"/>
              <a:buChar char="ü"/>
            </a:pPr>
            <a:r>
              <a:rPr lang="en-US" sz="2400" b="1" dirty="0">
                <a:solidFill>
                  <a:schemeClr val="accent6">
                    <a:lumMod val="50000"/>
                  </a:schemeClr>
                </a:solidFill>
              </a:rPr>
              <a:t>Heal with scrotal and vulvar scars. </a:t>
            </a:r>
          </a:p>
        </p:txBody>
      </p:sp>
    </p:spTree>
    <p:extLst>
      <p:ext uri="{BB962C8B-B14F-4D97-AF65-F5344CB8AC3E}">
        <p14:creationId xmlns:p14="http://schemas.microsoft.com/office/powerpoint/2010/main" val="810362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946900" cy="6858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900" y="0"/>
            <a:ext cx="5245100" cy="3124200"/>
          </a:xfrm>
          <a:prstGeom prst="rect">
            <a:avLst/>
          </a:prstGeom>
        </p:spPr>
      </p:pic>
      <p:sp>
        <p:nvSpPr>
          <p:cNvPr id="7" name="TextBox 6"/>
          <p:cNvSpPr txBox="1"/>
          <p:nvPr/>
        </p:nvSpPr>
        <p:spPr>
          <a:xfrm>
            <a:off x="7035800" y="3302000"/>
            <a:ext cx="5156200" cy="1631216"/>
          </a:xfrm>
          <a:prstGeom prst="rect">
            <a:avLst/>
          </a:prstGeom>
          <a:noFill/>
        </p:spPr>
        <p:txBody>
          <a:bodyPr wrap="square" rtlCol="0">
            <a:spAutoFit/>
          </a:bodyPr>
          <a:lstStyle/>
          <a:p>
            <a:pPr marL="342900" indent="-342900">
              <a:buFont typeface="Wingdings" charset="2"/>
              <a:buChar char="Ø"/>
            </a:pPr>
            <a:r>
              <a:rPr lang="en-US" sz="2000" b="1" dirty="0"/>
              <a:t>Skin involvement is observed in 80% of patients and includes folliculitis, erythema </a:t>
            </a:r>
            <a:r>
              <a:rPr lang="en-US" sz="2000" b="1" dirty="0" err="1"/>
              <a:t>nodosum</a:t>
            </a:r>
            <a:r>
              <a:rPr lang="en-US" sz="2000" b="1" dirty="0"/>
              <a:t>, acne-like rashes, vasculitis, Sweet syndrome, and pyoderma </a:t>
            </a:r>
            <a:r>
              <a:rPr lang="en-US" sz="2000" b="1" dirty="0" err="1"/>
              <a:t>gangrenosum</a:t>
            </a:r>
            <a:r>
              <a:rPr lang="en-US" sz="2000" b="1" dirty="0"/>
              <a:t>. </a:t>
            </a:r>
          </a:p>
        </p:txBody>
      </p:sp>
    </p:spTree>
    <p:extLst>
      <p:ext uri="{BB962C8B-B14F-4D97-AF65-F5344CB8AC3E}">
        <p14:creationId xmlns:p14="http://schemas.microsoft.com/office/powerpoint/2010/main" val="1898932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0" y="96778"/>
            <a:ext cx="5791200" cy="3797300"/>
          </a:xfrm>
        </p:spPr>
      </p:pic>
      <p:sp>
        <p:nvSpPr>
          <p:cNvPr id="5" name="TextBox 4"/>
          <p:cNvSpPr txBox="1"/>
          <p:nvPr/>
        </p:nvSpPr>
        <p:spPr>
          <a:xfrm>
            <a:off x="0" y="3894078"/>
            <a:ext cx="5994400" cy="2862322"/>
          </a:xfrm>
          <a:prstGeom prst="rect">
            <a:avLst/>
          </a:prstGeom>
          <a:noFill/>
        </p:spPr>
        <p:txBody>
          <a:bodyPr wrap="square" rtlCol="0">
            <a:spAutoFit/>
          </a:bodyPr>
          <a:lstStyle/>
          <a:p>
            <a:pPr marL="285750" indent="-285750">
              <a:buFont typeface="Wingdings" charset="2"/>
              <a:buChar char="ü"/>
            </a:pPr>
            <a:r>
              <a:rPr lang="en-US" sz="2000" b="1" dirty="0">
                <a:solidFill>
                  <a:srgbClr val="C00000"/>
                </a:solidFill>
              </a:rPr>
              <a:t>The </a:t>
            </a:r>
            <a:r>
              <a:rPr lang="en-US" sz="2000" b="1" dirty="0" err="1">
                <a:solidFill>
                  <a:srgbClr val="C00000"/>
                </a:solidFill>
              </a:rPr>
              <a:t>pathergy</a:t>
            </a:r>
            <a:r>
              <a:rPr lang="en-US" sz="2000" b="1" dirty="0">
                <a:solidFill>
                  <a:srgbClr val="C00000"/>
                </a:solidFill>
              </a:rPr>
              <a:t> reaction represents </a:t>
            </a:r>
            <a:r>
              <a:rPr lang="en-US" sz="2000" b="1" dirty="0" err="1">
                <a:solidFill>
                  <a:srgbClr val="C00000"/>
                </a:solidFill>
              </a:rPr>
              <a:t>hyperreactivity</a:t>
            </a:r>
            <a:r>
              <a:rPr lang="en-US" sz="2000" b="1" dirty="0">
                <a:solidFill>
                  <a:srgbClr val="C00000"/>
                </a:solidFill>
              </a:rPr>
              <a:t> of the skin to trauma. </a:t>
            </a:r>
          </a:p>
          <a:p>
            <a:pPr marL="285750" indent="-285750">
              <a:buFont typeface="Wingdings" charset="2"/>
              <a:buChar char="ü"/>
            </a:pPr>
            <a:r>
              <a:rPr lang="en-US" sz="2000" b="1" dirty="0">
                <a:solidFill>
                  <a:srgbClr val="C00000"/>
                </a:solidFill>
              </a:rPr>
              <a:t>Typically, it is characterized by erythematous papule or pustule formation at a skin site 24 to 48 hours after insertion of the needle. </a:t>
            </a:r>
          </a:p>
          <a:p>
            <a:pPr marL="285750" indent="-285750">
              <a:buFont typeface="Wingdings" charset="2"/>
              <a:buChar char="ü"/>
            </a:pPr>
            <a:r>
              <a:rPr lang="en-US" sz="2000" b="1" dirty="0">
                <a:solidFill>
                  <a:srgbClr val="C00000"/>
                </a:solidFill>
              </a:rPr>
              <a:t>This phenomenon is quite specific for </a:t>
            </a:r>
            <a:r>
              <a:rPr lang="en-US" sz="2000" b="1" dirty="0" err="1">
                <a:solidFill>
                  <a:srgbClr val="C00000"/>
                </a:solidFill>
              </a:rPr>
              <a:t>Behçet</a:t>
            </a:r>
            <a:r>
              <a:rPr lang="en-US" sz="2000" b="1" dirty="0">
                <a:solidFill>
                  <a:srgbClr val="C00000"/>
                </a:solidFill>
              </a:rPr>
              <a:t> syndrome.</a:t>
            </a:r>
          </a:p>
          <a:p>
            <a:pPr marL="285750" indent="-285750">
              <a:buFont typeface="Wingdings" charset="2"/>
              <a:buChar char="ü"/>
            </a:pPr>
            <a:r>
              <a:rPr lang="en-US" sz="2000" b="1" dirty="0">
                <a:solidFill>
                  <a:srgbClr val="C00000"/>
                </a:solidFill>
              </a:rPr>
              <a:t>wound healing after biopsy-induced trauma is normal.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100" y="96778"/>
            <a:ext cx="5842000" cy="3797300"/>
          </a:xfrm>
          <a:prstGeom prst="rect">
            <a:avLst/>
          </a:prstGeom>
        </p:spPr>
      </p:pic>
      <p:sp>
        <p:nvSpPr>
          <p:cNvPr id="7" name="TextBox 6"/>
          <p:cNvSpPr txBox="1"/>
          <p:nvPr/>
        </p:nvSpPr>
        <p:spPr>
          <a:xfrm>
            <a:off x="6261100" y="4089400"/>
            <a:ext cx="5842000" cy="2246769"/>
          </a:xfrm>
          <a:prstGeom prst="rect">
            <a:avLst/>
          </a:prstGeom>
          <a:noFill/>
        </p:spPr>
        <p:txBody>
          <a:bodyPr wrap="square" rtlCol="0">
            <a:spAutoFit/>
          </a:bodyPr>
          <a:lstStyle/>
          <a:p>
            <a:pPr marL="342900" indent="-342900">
              <a:buFont typeface="Wingdings" charset="2"/>
              <a:buChar char="ü"/>
            </a:pPr>
            <a:r>
              <a:rPr lang="en-US" sz="2000" b="1" dirty="0">
                <a:solidFill>
                  <a:srgbClr val="0070C0"/>
                </a:solidFill>
              </a:rPr>
              <a:t>Eye involvement with scarring and bilateral </a:t>
            </a:r>
            <a:r>
              <a:rPr lang="en-US" sz="2000" b="1" dirty="0" err="1">
                <a:solidFill>
                  <a:srgbClr val="0070C0"/>
                </a:solidFill>
              </a:rPr>
              <a:t>panuveitis</a:t>
            </a:r>
            <a:r>
              <a:rPr lang="en-US" sz="2000" b="1" dirty="0">
                <a:solidFill>
                  <a:srgbClr val="0070C0"/>
                </a:solidFill>
              </a:rPr>
              <a:t> is the most dreaded complication. </a:t>
            </a:r>
          </a:p>
          <a:p>
            <a:pPr marL="342900" indent="-342900">
              <a:buFont typeface="Wingdings" charset="2"/>
              <a:buChar char="ü"/>
            </a:pPr>
            <a:r>
              <a:rPr lang="en-US" sz="2000" b="1" dirty="0">
                <a:solidFill>
                  <a:srgbClr val="0070C0"/>
                </a:solidFill>
              </a:rPr>
              <a:t>Uveitis occurs in 10–15% of patients, primarily in males. </a:t>
            </a:r>
          </a:p>
          <a:p>
            <a:pPr marL="342900" indent="-342900">
              <a:buFont typeface="Wingdings" charset="2"/>
              <a:buChar char="ü"/>
            </a:pPr>
            <a:r>
              <a:rPr lang="en-US" sz="2000" b="1" dirty="0">
                <a:solidFill>
                  <a:srgbClr val="0070C0"/>
                </a:solidFill>
              </a:rPr>
              <a:t>In addition to iritis, posterior uveitis, retinal vessel occlusions, and optic neuritis can be rarely seen in some patients. </a:t>
            </a:r>
          </a:p>
        </p:txBody>
      </p:sp>
    </p:spTree>
    <p:extLst>
      <p:ext uri="{BB962C8B-B14F-4D97-AF65-F5344CB8AC3E}">
        <p14:creationId xmlns:p14="http://schemas.microsoft.com/office/powerpoint/2010/main" val="108000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32" y="177800"/>
            <a:ext cx="11436267" cy="525524"/>
          </a:xfrm>
        </p:spPr>
        <p:txBody>
          <a:bodyPr>
            <a:normAutofit fontScale="90000"/>
          </a:bodyPr>
          <a:lstStyle/>
          <a:p>
            <a:pPr marL="571500" indent="-571500">
              <a:buFont typeface="Wingdings" charset="2"/>
              <a:buChar char="Ø"/>
            </a:pPr>
            <a:r>
              <a:rPr lang="en-US" dirty="0"/>
              <a:t>  </a:t>
            </a:r>
            <a:r>
              <a:rPr lang="en-US" b="1" dirty="0">
                <a:solidFill>
                  <a:schemeClr val="accent5">
                    <a:lumMod val="50000"/>
                  </a:schemeClr>
                </a:solidFill>
                <a:latin typeface="Cooper Black" charset="0"/>
                <a:ea typeface="Cooper Black" charset="0"/>
                <a:cs typeface="Cooper Black" charset="0"/>
              </a:rPr>
              <a:t>GENERAL DIAGNOSTIC APPROACH..</a:t>
            </a:r>
          </a:p>
        </p:txBody>
      </p:sp>
      <p:sp>
        <p:nvSpPr>
          <p:cNvPr id="3" name="Content Placeholder 2"/>
          <p:cNvSpPr>
            <a:spLocks noGrp="1"/>
          </p:cNvSpPr>
          <p:nvPr>
            <p:ph idx="1"/>
          </p:nvPr>
        </p:nvSpPr>
        <p:spPr>
          <a:xfrm>
            <a:off x="482681" y="1124527"/>
            <a:ext cx="10839368" cy="5403274"/>
          </a:xfrm>
        </p:spPr>
        <p:txBody>
          <a:bodyPr/>
          <a:lstStyle/>
          <a:p>
            <a:pPr>
              <a:buFont typeface="Wingdings" charset="2"/>
              <a:buChar char="ü"/>
            </a:pPr>
            <a:r>
              <a:rPr lang="en-US" b="1" dirty="0"/>
              <a:t>Is this a condition that could </a:t>
            </a:r>
            <a:r>
              <a:rPr lang="en-US" b="1" dirty="0">
                <a:solidFill>
                  <a:schemeClr val="accent1">
                    <a:lumMod val="75000"/>
                  </a:schemeClr>
                </a:solidFill>
              </a:rPr>
              <a:t>mimic the presentation of vasculitis? </a:t>
            </a:r>
          </a:p>
          <a:p>
            <a:pPr>
              <a:buFont typeface="Wingdings" charset="2"/>
              <a:buChar char="ü"/>
            </a:pPr>
            <a:endParaRPr lang="en-US" b="1" dirty="0">
              <a:solidFill>
                <a:schemeClr val="accent1">
                  <a:lumMod val="75000"/>
                </a:schemeClr>
              </a:solidFill>
            </a:endParaRPr>
          </a:p>
          <a:p>
            <a:pPr>
              <a:buFont typeface="Wingdings" charset="2"/>
              <a:buChar char="ü"/>
            </a:pPr>
            <a:r>
              <a:rPr lang="en-US" b="1" dirty="0"/>
              <a:t>Is there a </a:t>
            </a:r>
            <a:r>
              <a:rPr lang="en-US" b="1" dirty="0">
                <a:solidFill>
                  <a:srgbClr val="C00000"/>
                </a:solidFill>
              </a:rPr>
              <a:t>secondary underlying cause? </a:t>
            </a:r>
          </a:p>
          <a:p>
            <a:pPr>
              <a:buFont typeface="Wingdings" charset="2"/>
              <a:buChar char="ü"/>
            </a:pPr>
            <a:endParaRPr lang="en-US" b="1" dirty="0"/>
          </a:p>
          <a:p>
            <a:pPr>
              <a:buFont typeface="Wingdings" charset="2"/>
              <a:buChar char="ü"/>
            </a:pPr>
            <a:r>
              <a:rPr lang="en-US" b="1" dirty="0"/>
              <a:t>What is the </a:t>
            </a:r>
            <a:r>
              <a:rPr lang="en-US" b="1" dirty="0">
                <a:solidFill>
                  <a:schemeClr val="accent6">
                    <a:lumMod val="50000"/>
                  </a:schemeClr>
                </a:solidFill>
              </a:rPr>
              <a:t>extent of vasculitis? </a:t>
            </a:r>
          </a:p>
          <a:p>
            <a:pPr>
              <a:buFont typeface="Wingdings" charset="2"/>
              <a:buChar char="ü"/>
            </a:pPr>
            <a:endParaRPr lang="en-US" b="1" dirty="0"/>
          </a:p>
          <a:p>
            <a:pPr>
              <a:buFont typeface="Wingdings" charset="2"/>
              <a:buChar char="ü"/>
            </a:pPr>
            <a:r>
              <a:rPr lang="en-US" b="1" dirty="0"/>
              <a:t>How do I </a:t>
            </a:r>
            <a:r>
              <a:rPr lang="en-US" b="1" dirty="0">
                <a:solidFill>
                  <a:srgbClr val="FFC000"/>
                </a:solidFill>
              </a:rPr>
              <a:t>confirm the diagnosis of vasculitis?</a:t>
            </a:r>
          </a:p>
          <a:p>
            <a:pPr>
              <a:buFont typeface="Wingdings" charset="2"/>
              <a:buChar char="ü"/>
            </a:pPr>
            <a:endParaRPr lang="en-US" b="1" dirty="0"/>
          </a:p>
          <a:p>
            <a:pPr>
              <a:buFont typeface="Wingdings" charset="2"/>
              <a:buChar char="ü"/>
            </a:pPr>
            <a:r>
              <a:rPr lang="en-US" b="1" dirty="0"/>
              <a:t> What specific </a:t>
            </a:r>
            <a:r>
              <a:rPr lang="en-US" b="1" dirty="0">
                <a:solidFill>
                  <a:srgbClr val="002060"/>
                </a:solidFill>
              </a:rPr>
              <a:t>type of vasculitis </a:t>
            </a:r>
            <a:r>
              <a:rPr lang="en-US" b="1" dirty="0"/>
              <a:t>is this?</a:t>
            </a:r>
          </a:p>
        </p:txBody>
      </p:sp>
    </p:spTree>
    <p:extLst>
      <p:ext uri="{BB962C8B-B14F-4D97-AF65-F5344CB8AC3E}">
        <p14:creationId xmlns:p14="http://schemas.microsoft.com/office/powerpoint/2010/main" val="13639553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a:buFont typeface="Wingdings" charset="2"/>
              <a:buChar char="Ø"/>
            </a:pPr>
            <a:r>
              <a:rPr lang="en-US" b="1" dirty="0"/>
              <a:t>Recurrent oral ulceration plus two of the following:</a:t>
            </a:r>
          </a:p>
          <a:p>
            <a:pPr>
              <a:buFont typeface="Wingdings" charset="2"/>
              <a:buChar char="ü"/>
            </a:pPr>
            <a:r>
              <a:rPr lang="en-US" b="1" dirty="0"/>
              <a:t>Recurrent genital ulceration.</a:t>
            </a:r>
          </a:p>
          <a:p>
            <a:pPr>
              <a:buFont typeface="Wingdings" charset="2"/>
              <a:buChar char="ü"/>
            </a:pPr>
            <a:r>
              <a:rPr lang="en-US" b="1" dirty="0"/>
              <a:t>Ocular lesions.</a:t>
            </a:r>
          </a:p>
          <a:p>
            <a:pPr>
              <a:buFont typeface="Wingdings" charset="2"/>
              <a:buChar char="ü"/>
            </a:pPr>
            <a:r>
              <a:rPr lang="en-US" b="1" dirty="0"/>
              <a:t>Skin lesions. </a:t>
            </a:r>
          </a:p>
          <a:p>
            <a:pPr>
              <a:buFont typeface="Wingdings" charset="2"/>
              <a:buChar char="ü"/>
            </a:pPr>
            <a:r>
              <a:rPr lang="en-US" b="1" dirty="0"/>
              <a:t>Positive </a:t>
            </a:r>
            <a:r>
              <a:rPr lang="en-US" b="1" dirty="0" err="1"/>
              <a:t>Pathergy</a:t>
            </a:r>
            <a:r>
              <a:rPr lang="en-US" b="1" dirty="0"/>
              <a:t> test. </a:t>
            </a:r>
          </a:p>
          <a:p>
            <a:pPr>
              <a:buFont typeface="Wingdings" charset="2"/>
              <a:buChar char="ü"/>
            </a:pPr>
            <a:endParaRPr lang="en-US" dirty="0">
              <a:effectLst/>
            </a:endParaRPr>
          </a:p>
          <a:p>
            <a:pPr>
              <a:buFont typeface="Wingdings" charset="2"/>
              <a:buChar char="ü"/>
            </a:pPr>
            <a:r>
              <a:rPr lang="en-US" b="1" dirty="0">
                <a:latin typeface="Cooper Black" charset="0"/>
                <a:ea typeface="Cooper Black" charset="0"/>
                <a:cs typeface="Cooper Black" charset="0"/>
              </a:rPr>
              <a:t>Revised International Criteria for </a:t>
            </a:r>
            <a:r>
              <a:rPr lang="en-US" b="1" dirty="0" err="1">
                <a:latin typeface="Cooper Black" charset="0"/>
                <a:ea typeface="Cooper Black" charset="0"/>
                <a:cs typeface="Cooper Black" charset="0"/>
              </a:rPr>
              <a:t>Behçet’s</a:t>
            </a:r>
            <a:r>
              <a:rPr lang="en-US" b="1" dirty="0">
                <a:latin typeface="Cooper Black" charset="0"/>
                <a:ea typeface="Cooper Black" charset="0"/>
                <a:cs typeface="Cooper Black" charset="0"/>
              </a:rPr>
              <a:t> Disease.. </a:t>
            </a:r>
          </a:p>
          <a:p>
            <a:pPr>
              <a:buFont typeface="Wingdings" charset="2"/>
              <a:buChar char="ü"/>
            </a:pPr>
            <a:endParaRPr lang="en-US" dirty="0"/>
          </a:p>
          <a:p>
            <a:pPr>
              <a:buFont typeface="Wingdings" charset="2"/>
              <a:buChar char="ü"/>
            </a:pPr>
            <a:endParaRPr lang="en-US" dirty="0">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3657600"/>
            <a:ext cx="11912600" cy="2984500"/>
          </a:xfrm>
          <a:prstGeom prst="rect">
            <a:avLst/>
          </a:prstGeom>
        </p:spPr>
      </p:pic>
    </p:spTree>
    <p:extLst>
      <p:ext uri="{BB962C8B-B14F-4D97-AF65-F5344CB8AC3E}">
        <p14:creationId xmlns:p14="http://schemas.microsoft.com/office/powerpoint/2010/main" val="495982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0"/>
            <a:ext cx="12090400" cy="6858000"/>
          </a:xfrm>
        </p:spPr>
        <p:txBody>
          <a:bodyPr>
            <a:normAutofit/>
          </a:bodyPr>
          <a:lstStyle/>
          <a:p>
            <a:r>
              <a:rPr lang="en-US" b="1" dirty="0"/>
              <a:t>JOINT- Non-deforming arthritis or </a:t>
            </a:r>
            <a:r>
              <a:rPr lang="en-US" b="1" dirty="0" err="1"/>
              <a:t>arthralgias</a:t>
            </a:r>
            <a:r>
              <a:rPr lang="en-US" b="1" dirty="0"/>
              <a:t> are seen in 50% of patients and affect mostly the knees and ankles.</a:t>
            </a:r>
          </a:p>
          <a:p>
            <a:pPr>
              <a:buFont typeface="Wingdings" charset="2"/>
              <a:buChar char="Ø"/>
            </a:pPr>
            <a:r>
              <a:rPr lang="en-US" dirty="0"/>
              <a:t>  </a:t>
            </a:r>
            <a:r>
              <a:rPr lang="en-US" sz="4000" b="1" dirty="0">
                <a:solidFill>
                  <a:srgbClr val="002060"/>
                </a:solidFill>
              </a:rPr>
              <a:t>Why BECHET’s is life Threatening?? </a:t>
            </a:r>
          </a:p>
          <a:p>
            <a:r>
              <a:rPr lang="en-US" b="1" dirty="0"/>
              <a:t>Superficial or deep peripheral vein thrombosis is seen in 30% of patients.</a:t>
            </a:r>
          </a:p>
          <a:p>
            <a:r>
              <a:rPr lang="en-US" b="1" dirty="0"/>
              <a:t>Arterial involvement occurs in &lt;1–5% of patients and presents with </a:t>
            </a:r>
            <a:r>
              <a:rPr lang="en-US" b="1" dirty="0" err="1"/>
              <a:t>aortitis</a:t>
            </a:r>
            <a:r>
              <a:rPr lang="en-US" b="1" dirty="0"/>
              <a:t> or peripheral arterial aneurysm and arterial thrombosis. </a:t>
            </a:r>
          </a:p>
          <a:p>
            <a:r>
              <a:rPr lang="en-US" b="1" i="1" dirty="0">
                <a:solidFill>
                  <a:srgbClr val="C00000"/>
                </a:solidFill>
              </a:rPr>
              <a:t>“Central nervous system [CNS]- </a:t>
            </a:r>
            <a:r>
              <a:rPr lang="en-US" b="1" i="1" dirty="0" err="1">
                <a:solidFill>
                  <a:srgbClr val="C00000"/>
                </a:solidFill>
              </a:rPr>
              <a:t>Behçet’s</a:t>
            </a:r>
            <a:r>
              <a:rPr lang="en-US" b="1" i="1" dirty="0">
                <a:solidFill>
                  <a:srgbClr val="C00000"/>
                </a:solidFill>
              </a:rPr>
              <a:t> syndrome” </a:t>
            </a:r>
            <a:r>
              <a:rPr lang="en-US" b="1" i="1" dirty="0"/>
              <a:t>- </a:t>
            </a:r>
            <a:r>
              <a:rPr lang="en-US" b="1" dirty="0"/>
              <a:t>Neurologic involvement (5–10%) appears mainly in the parenchymal form (80%).</a:t>
            </a:r>
          </a:p>
          <a:p>
            <a:r>
              <a:rPr lang="en-US" b="1" dirty="0"/>
              <a:t>It is associated with brainstem involvement and has a grave prognosis.</a:t>
            </a:r>
          </a:p>
          <a:p>
            <a:r>
              <a:rPr lang="en-US" b="1" dirty="0" err="1">
                <a:solidFill>
                  <a:schemeClr val="accent2">
                    <a:lumMod val="50000"/>
                  </a:schemeClr>
                </a:solidFill>
              </a:rPr>
              <a:t>CerebraL</a:t>
            </a:r>
            <a:r>
              <a:rPr lang="en-US" b="1" dirty="0">
                <a:solidFill>
                  <a:schemeClr val="accent2">
                    <a:lumMod val="50000"/>
                  </a:schemeClr>
                </a:solidFill>
              </a:rPr>
              <a:t> venous thrombosis is more common in female patients. </a:t>
            </a:r>
          </a:p>
          <a:p>
            <a:r>
              <a:rPr lang="en-US" b="1" dirty="0"/>
              <a:t>IL-6 is persistently raised in cerebrospinal fluid of these patients. </a:t>
            </a:r>
          </a:p>
          <a:p>
            <a:r>
              <a:rPr lang="en-US" b="1" dirty="0"/>
              <a:t>Cerebral venous thrombosis is most frequently observed in the superior sagittal and transverse sinuses. </a:t>
            </a:r>
          </a:p>
          <a:p>
            <a:endParaRPr lang="en-US" dirty="0"/>
          </a:p>
          <a:p>
            <a:endParaRPr lang="en-US" dirty="0"/>
          </a:p>
          <a:p>
            <a:endParaRPr lang="en-US" dirty="0"/>
          </a:p>
          <a:p>
            <a:endParaRPr lang="en-US" sz="3600" dirty="0"/>
          </a:p>
          <a:p>
            <a:endParaRPr lang="en-US" sz="3600" b="1" dirty="0">
              <a:solidFill>
                <a:schemeClr val="tx1">
                  <a:lumMod val="95000"/>
                  <a:lumOff val="5000"/>
                </a:schemeClr>
              </a:solidFill>
            </a:endParaRPr>
          </a:p>
          <a:p>
            <a:endParaRPr lang="en-US" dirty="0"/>
          </a:p>
        </p:txBody>
      </p:sp>
    </p:spTree>
    <p:extLst>
      <p:ext uri="{BB962C8B-B14F-4D97-AF65-F5344CB8AC3E}">
        <p14:creationId xmlns:p14="http://schemas.microsoft.com/office/powerpoint/2010/main" val="191108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3" end="3"/>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4" end="4"/>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p:cTn id="2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5" end="5"/>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p:cTn id="27"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6" end="6"/>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p:cTn id="32"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7" end="7"/>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p:cTn id="37"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3200"/>
            <a:ext cx="12192000" cy="6176963"/>
          </a:xfrm>
        </p:spPr>
        <p:txBody>
          <a:bodyPr/>
          <a:lstStyle/>
          <a:p>
            <a:pPr>
              <a:buFont typeface="Wingdings" charset="2"/>
              <a:buChar char="Ø"/>
            </a:pPr>
            <a:r>
              <a:rPr lang="en-US" sz="3600" b="1" dirty="0">
                <a:solidFill>
                  <a:srgbClr val="002060"/>
                </a:solidFill>
              </a:rPr>
              <a:t>TREATMENT..</a:t>
            </a:r>
          </a:p>
          <a:p>
            <a:endParaRPr lang="en-US" dirty="0"/>
          </a:p>
          <a:p>
            <a:r>
              <a:rPr lang="en-US" b="1" dirty="0"/>
              <a:t>Mucous membrane involvement may respond to topical glucocorticoids in the form of mouthwash or paste. </a:t>
            </a:r>
          </a:p>
          <a:p>
            <a:r>
              <a:rPr lang="en-US" b="1" dirty="0"/>
              <a:t>More serious cases thalidomide (100 mg/d) is effective. </a:t>
            </a:r>
          </a:p>
          <a:p>
            <a:r>
              <a:rPr lang="en-US" b="1" dirty="0"/>
              <a:t>Recently it was shown that </a:t>
            </a:r>
            <a:r>
              <a:rPr lang="en-US" b="1" dirty="0" err="1"/>
              <a:t>Apremilast</a:t>
            </a:r>
            <a:r>
              <a:rPr lang="en-US" b="1" dirty="0"/>
              <a:t>, an inhibitor of phosphodiesterase-4, was effective for oral ulcers.</a:t>
            </a:r>
          </a:p>
          <a:p>
            <a:r>
              <a:rPr lang="en-US" b="1" dirty="0"/>
              <a:t>Colchicine can be beneficial for the </a:t>
            </a:r>
            <a:r>
              <a:rPr lang="en-US" b="1" dirty="0" err="1"/>
              <a:t>mucocutaneous</a:t>
            </a:r>
            <a:r>
              <a:rPr lang="en-US" b="1" dirty="0"/>
              <a:t> manifestations and arthritis. </a:t>
            </a:r>
          </a:p>
          <a:p>
            <a:r>
              <a:rPr lang="en-US" b="1" dirty="0">
                <a:solidFill>
                  <a:srgbClr val="0070C0"/>
                </a:solidFill>
              </a:rPr>
              <a:t>Uveitis and CNS- </a:t>
            </a:r>
            <a:r>
              <a:rPr lang="en-US" b="1" dirty="0" err="1">
                <a:solidFill>
                  <a:srgbClr val="0070C0"/>
                </a:solidFill>
              </a:rPr>
              <a:t>Behçet’s</a:t>
            </a:r>
            <a:r>
              <a:rPr lang="en-US" b="1" dirty="0">
                <a:solidFill>
                  <a:srgbClr val="0070C0"/>
                </a:solidFill>
              </a:rPr>
              <a:t> syndrome </a:t>
            </a:r>
            <a:r>
              <a:rPr lang="en-US" b="1" dirty="0"/>
              <a:t>require systemic glucocorticoid therapy (prednisone, 1 mg/kg per day), azathioprine (2–3 mg/kg per day) and cyclosporine (2–5 mg/kg). </a:t>
            </a:r>
          </a:p>
          <a:p>
            <a:endParaRPr lang="en-US" dirty="0"/>
          </a:p>
          <a:p>
            <a:endParaRPr lang="en-US" dirty="0"/>
          </a:p>
        </p:txBody>
      </p:sp>
    </p:spTree>
    <p:extLst>
      <p:ext uri="{BB962C8B-B14F-4D97-AF65-F5344CB8AC3E}">
        <p14:creationId xmlns:p14="http://schemas.microsoft.com/office/powerpoint/2010/main" val="309438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700" y="111125"/>
            <a:ext cx="7315200" cy="612775"/>
          </a:xfrm>
        </p:spPr>
        <p:txBody>
          <a:bodyPr>
            <a:normAutofit fontScale="90000"/>
          </a:bodyPr>
          <a:lstStyle/>
          <a:p>
            <a:pPr marL="571500" indent="-571500">
              <a:buFont typeface="Wingdings" charset="2"/>
              <a:buChar char="Ø"/>
            </a:pPr>
            <a:r>
              <a:rPr lang="en-US" sz="3600" b="1" dirty="0">
                <a:solidFill>
                  <a:schemeClr val="accent4">
                    <a:lumMod val="75000"/>
                  </a:schemeClr>
                </a:solidFill>
                <a:latin typeface="Cooper Black" charset="0"/>
                <a:ea typeface="Cooper Black" charset="0"/>
                <a:cs typeface="Cooper Black" charset="0"/>
              </a:rPr>
              <a:t>SMALL VESSEL VASCULITIS..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 y="1181100"/>
            <a:ext cx="5245100" cy="4584700"/>
          </a:xfrm>
        </p:spPr>
      </p:pic>
      <p:sp>
        <p:nvSpPr>
          <p:cNvPr id="5" name="TextBox 4"/>
          <p:cNvSpPr txBox="1"/>
          <p:nvPr/>
        </p:nvSpPr>
        <p:spPr>
          <a:xfrm>
            <a:off x="114300" y="5956300"/>
            <a:ext cx="6235700" cy="707886"/>
          </a:xfrm>
          <a:prstGeom prst="rect">
            <a:avLst/>
          </a:prstGeom>
          <a:noFill/>
        </p:spPr>
        <p:txBody>
          <a:bodyPr wrap="square" rtlCol="0">
            <a:spAutoFit/>
          </a:bodyPr>
          <a:lstStyle/>
          <a:p>
            <a:pPr marL="285750" indent="-285750">
              <a:buFont typeface="Wingdings" charset="2"/>
              <a:buChar char="Ø"/>
            </a:pPr>
            <a:r>
              <a:rPr lang="en-US" sz="2000" b="1" dirty="0">
                <a:solidFill>
                  <a:srgbClr val="C00000"/>
                </a:solidFill>
              </a:rPr>
              <a:t>NECROTIZING VASCULITIS WITH FIBRINOID NECROSIS..</a:t>
            </a:r>
          </a:p>
          <a:p>
            <a:r>
              <a:rPr lang="en-US" sz="2000" b="1" dirty="0">
                <a:solidFill>
                  <a:srgbClr val="C00000"/>
                </a:solidFill>
              </a:rPr>
              <a:t>NVFN..</a:t>
            </a:r>
          </a:p>
        </p:txBody>
      </p:sp>
      <p:sp>
        <p:nvSpPr>
          <p:cNvPr id="6" name="TextBox 5"/>
          <p:cNvSpPr txBox="1"/>
          <p:nvPr/>
        </p:nvSpPr>
        <p:spPr>
          <a:xfrm>
            <a:off x="5626100" y="1181100"/>
            <a:ext cx="6515100" cy="2308324"/>
          </a:xfrm>
          <a:prstGeom prst="rect">
            <a:avLst/>
          </a:prstGeom>
          <a:noFill/>
        </p:spPr>
        <p:txBody>
          <a:bodyPr wrap="square" rtlCol="0">
            <a:spAutoFit/>
          </a:bodyPr>
          <a:lstStyle/>
          <a:p>
            <a:pPr marL="285750" indent="-285750">
              <a:buFont typeface="Wingdings" charset="2"/>
              <a:buChar char="ü"/>
            </a:pPr>
            <a:r>
              <a:rPr lang="en-US" sz="2400" b="1" dirty="0">
                <a:solidFill>
                  <a:schemeClr val="accent1">
                    <a:lumMod val="50000"/>
                  </a:schemeClr>
                </a:solidFill>
              </a:rPr>
              <a:t>GPA [WAGENERS]= NVFN + GRANULOMA..</a:t>
            </a:r>
          </a:p>
          <a:p>
            <a:pPr marL="285750" indent="-285750">
              <a:buFont typeface="Wingdings" charset="2"/>
              <a:buChar char="ü"/>
            </a:pPr>
            <a:endParaRPr lang="en-US" sz="2400" b="1" dirty="0">
              <a:solidFill>
                <a:schemeClr val="accent1">
                  <a:lumMod val="50000"/>
                </a:schemeClr>
              </a:solidFill>
            </a:endParaRPr>
          </a:p>
          <a:p>
            <a:pPr marL="285750" indent="-285750">
              <a:buFont typeface="Wingdings" charset="2"/>
              <a:buChar char="ü"/>
            </a:pPr>
            <a:r>
              <a:rPr lang="en-US" sz="2400" b="1" dirty="0">
                <a:solidFill>
                  <a:schemeClr val="accent1">
                    <a:lumMod val="50000"/>
                  </a:schemeClr>
                </a:solidFill>
              </a:rPr>
              <a:t>MPA= NVFN </a:t>
            </a:r>
            <a:r>
              <a:rPr lang="mr-IN" sz="2400" b="1" dirty="0">
                <a:solidFill>
                  <a:schemeClr val="accent1">
                    <a:lumMod val="50000"/>
                  </a:schemeClr>
                </a:solidFill>
              </a:rPr>
              <a:t>–</a:t>
            </a:r>
            <a:r>
              <a:rPr lang="en-US" sz="2400" b="1" dirty="0">
                <a:solidFill>
                  <a:schemeClr val="accent1">
                    <a:lumMod val="50000"/>
                  </a:schemeClr>
                </a:solidFill>
              </a:rPr>
              <a:t> GRANULOMA.</a:t>
            </a:r>
          </a:p>
          <a:p>
            <a:pPr marL="285750" indent="-285750">
              <a:buFont typeface="Wingdings" charset="2"/>
              <a:buChar char="ü"/>
            </a:pPr>
            <a:endParaRPr lang="en-US" sz="2400" b="1" dirty="0">
              <a:solidFill>
                <a:schemeClr val="accent1">
                  <a:lumMod val="50000"/>
                </a:schemeClr>
              </a:solidFill>
            </a:endParaRPr>
          </a:p>
          <a:p>
            <a:pPr marL="285750" indent="-285750">
              <a:buFont typeface="Wingdings" charset="2"/>
              <a:buChar char="ü"/>
            </a:pPr>
            <a:r>
              <a:rPr lang="en-US" sz="2400" b="1" dirty="0">
                <a:solidFill>
                  <a:schemeClr val="accent1">
                    <a:lumMod val="50000"/>
                  </a:schemeClr>
                </a:solidFill>
              </a:rPr>
              <a:t>EGPA/AGPA= NVFN + TISSUE EOSINOPHILIA </a:t>
            </a:r>
            <a:br>
              <a:rPr lang="en-US" sz="2400" b="1" dirty="0">
                <a:solidFill>
                  <a:schemeClr val="accent1">
                    <a:lumMod val="50000"/>
                  </a:schemeClr>
                </a:solidFill>
              </a:rPr>
            </a:br>
            <a:r>
              <a:rPr lang="en-US" sz="2400" b="1" dirty="0">
                <a:solidFill>
                  <a:schemeClr val="accent1">
                    <a:lumMod val="50000"/>
                  </a:schemeClr>
                </a:solidFill>
              </a:rPr>
              <a:t>+ EXTRAVASCULAR GRANULOMA.</a:t>
            </a:r>
          </a:p>
        </p:txBody>
      </p:sp>
    </p:spTree>
    <p:extLst>
      <p:ext uri="{BB962C8B-B14F-4D97-AF65-F5344CB8AC3E}">
        <p14:creationId xmlns:p14="http://schemas.microsoft.com/office/powerpoint/2010/main" val="60683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p:cTn id="12"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p:cTn id="19"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11299"/>
          </a:xfrm>
        </p:spPr>
        <p:txBody>
          <a:bodyPr>
            <a:normAutofit/>
          </a:bodyPr>
          <a:lstStyle/>
          <a:p>
            <a:pPr marL="457200" indent="-457200">
              <a:buFont typeface="Wingdings" charset="2"/>
              <a:buChar char="Ø"/>
            </a:pPr>
            <a:r>
              <a:rPr lang="en-US" sz="2700" b="1" dirty="0">
                <a:solidFill>
                  <a:srgbClr val="002060"/>
                </a:solidFill>
                <a:latin typeface="Cooper Black" charset="0"/>
                <a:ea typeface="Cooper Black" charset="0"/>
                <a:cs typeface="Cooper Black" charset="0"/>
              </a:rPr>
              <a:t>GRANULOMATOSIS WITH POLYANGITIS (WEGENER’S).. </a:t>
            </a:r>
            <a:br>
              <a:rPr lang="en-US" dirty="0"/>
            </a:br>
            <a:endParaRPr lang="en-US" dirty="0"/>
          </a:p>
        </p:txBody>
      </p:sp>
      <p:sp>
        <p:nvSpPr>
          <p:cNvPr id="3" name="Content Placeholder 2"/>
          <p:cNvSpPr>
            <a:spLocks noGrp="1"/>
          </p:cNvSpPr>
          <p:nvPr>
            <p:ph idx="1"/>
          </p:nvPr>
        </p:nvSpPr>
        <p:spPr>
          <a:xfrm>
            <a:off x="0" y="825500"/>
            <a:ext cx="12103100" cy="5473700"/>
          </a:xfrm>
        </p:spPr>
        <p:txBody>
          <a:bodyPr>
            <a:normAutofit/>
          </a:bodyPr>
          <a:lstStyle/>
          <a:p>
            <a:r>
              <a:rPr lang="en-US" b="1" dirty="0"/>
              <a:t>It is characterized by granulomatous vasculitis of the upper and lower respiratory tracts together with glomerulonephritis. </a:t>
            </a:r>
          </a:p>
          <a:p>
            <a:r>
              <a:rPr lang="en-US" b="1" dirty="0"/>
              <a:t>Mean age of onset is 40 years, male-to-female ratio is 1:1.  </a:t>
            </a:r>
          </a:p>
          <a:p>
            <a:endParaRPr lang="en-US" dirty="0"/>
          </a:p>
          <a:p>
            <a:pPr>
              <a:buFont typeface="Wingdings" charset="2"/>
              <a:buChar char="Ø"/>
            </a:pPr>
            <a:r>
              <a:rPr lang="en-US" dirty="0"/>
              <a:t> </a:t>
            </a:r>
            <a:r>
              <a:rPr lang="en-US" b="1" dirty="0">
                <a:solidFill>
                  <a:schemeClr val="accent5">
                    <a:lumMod val="75000"/>
                  </a:schemeClr>
                </a:solidFill>
              </a:rPr>
              <a:t>3 MAJOR..                                                      3 MINOR..   </a:t>
            </a:r>
          </a:p>
          <a:p>
            <a:pPr>
              <a:buFont typeface="Wingdings" charset="2"/>
              <a:buChar char="Ø"/>
            </a:pPr>
            <a:endParaRPr lang="en-US" b="1" dirty="0">
              <a:solidFill>
                <a:schemeClr val="accent5">
                  <a:lumMod val="75000"/>
                </a:schemeClr>
              </a:solidFill>
            </a:endParaRPr>
          </a:p>
          <a:p>
            <a:pPr>
              <a:buFont typeface="Wingdings" charset="2"/>
              <a:buChar char="ü"/>
            </a:pPr>
            <a:r>
              <a:rPr lang="en-US" b="1" dirty="0">
                <a:solidFill>
                  <a:schemeClr val="accent5">
                    <a:lumMod val="75000"/>
                  </a:schemeClr>
                </a:solidFill>
              </a:rPr>
              <a:t>95%- URT involvement.                             1. Eye- Anterior uveitis.    </a:t>
            </a:r>
          </a:p>
          <a:p>
            <a:pPr>
              <a:buFont typeface="Wingdings" charset="2"/>
              <a:buChar char="ü"/>
            </a:pPr>
            <a:r>
              <a:rPr lang="en-US" b="1" dirty="0">
                <a:solidFill>
                  <a:schemeClr val="accent5">
                    <a:lumMod val="75000"/>
                  </a:schemeClr>
                </a:solidFill>
              </a:rPr>
              <a:t>90%- LRT involvement.                              2. Skin- </a:t>
            </a:r>
            <a:r>
              <a:rPr lang="en-US" b="1" dirty="0" err="1">
                <a:solidFill>
                  <a:schemeClr val="accent5">
                    <a:lumMod val="75000"/>
                  </a:schemeClr>
                </a:solidFill>
              </a:rPr>
              <a:t>petechiae</a:t>
            </a:r>
            <a:r>
              <a:rPr lang="en-US" b="1" dirty="0">
                <a:solidFill>
                  <a:schemeClr val="accent5">
                    <a:lumMod val="75000"/>
                  </a:schemeClr>
                </a:solidFill>
              </a:rPr>
              <a:t>, purpura.</a:t>
            </a:r>
          </a:p>
          <a:p>
            <a:pPr>
              <a:buFont typeface="Wingdings" charset="2"/>
              <a:buChar char="ü"/>
            </a:pPr>
            <a:r>
              <a:rPr lang="en-US" b="1" dirty="0">
                <a:solidFill>
                  <a:schemeClr val="accent5">
                    <a:lumMod val="75000"/>
                  </a:schemeClr>
                </a:solidFill>
              </a:rPr>
              <a:t>60%- Renal.                                                  3. Neuropathy.</a:t>
            </a:r>
          </a:p>
          <a:p>
            <a:endParaRPr lang="en-US" b="1" dirty="0">
              <a:solidFill>
                <a:schemeClr val="accent5">
                  <a:lumMod val="75000"/>
                </a:schemeClr>
              </a:solidFill>
            </a:endParaRPr>
          </a:p>
          <a:p>
            <a:endParaRPr lang="en-US" dirty="0"/>
          </a:p>
          <a:p>
            <a:endParaRPr lang="en-US" dirty="0"/>
          </a:p>
          <a:p>
            <a:endParaRPr lang="en-US" dirty="0"/>
          </a:p>
        </p:txBody>
      </p:sp>
      <p:sp>
        <p:nvSpPr>
          <p:cNvPr id="4" name="Notched Right Arrow 3"/>
          <p:cNvSpPr/>
          <p:nvPr/>
        </p:nvSpPr>
        <p:spPr>
          <a:xfrm>
            <a:off x="5702300" y="2870200"/>
            <a:ext cx="495300" cy="205232"/>
          </a:xfrm>
          <a:prstGeom prst="notched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829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600700" cy="6858000"/>
          </a:xfrm>
        </p:spPr>
      </p:pic>
      <p:sp>
        <p:nvSpPr>
          <p:cNvPr id="5" name="TextBox 4"/>
          <p:cNvSpPr txBox="1"/>
          <p:nvPr/>
        </p:nvSpPr>
        <p:spPr>
          <a:xfrm>
            <a:off x="5969000" y="386020"/>
            <a:ext cx="6159500" cy="2031325"/>
          </a:xfrm>
          <a:prstGeom prst="rect">
            <a:avLst/>
          </a:prstGeom>
          <a:noFill/>
        </p:spPr>
        <p:txBody>
          <a:bodyPr wrap="square" rtlCol="0">
            <a:spAutoFit/>
          </a:bodyPr>
          <a:lstStyle/>
          <a:p>
            <a:pPr marL="285750" indent="-285750">
              <a:buFont typeface="Wingdings" charset="2"/>
              <a:buChar char="Ø"/>
            </a:pPr>
            <a:r>
              <a:rPr lang="en-US" sz="2400" b="1" dirty="0">
                <a:solidFill>
                  <a:srgbClr val="002060"/>
                </a:solidFill>
              </a:rPr>
              <a:t>URT..</a:t>
            </a:r>
          </a:p>
          <a:p>
            <a:pPr marL="285750" indent="-285750">
              <a:buFont typeface="Wingdings" charset="2"/>
              <a:buChar char="ü"/>
            </a:pPr>
            <a:r>
              <a:rPr lang="en-US" sz="2000" b="1" dirty="0"/>
              <a:t>Bilateral serous otitis media.</a:t>
            </a:r>
          </a:p>
          <a:p>
            <a:pPr marL="285750" indent="-285750">
              <a:buFont typeface="Wingdings" charset="2"/>
              <a:buChar char="ü"/>
            </a:pPr>
            <a:r>
              <a:rPr lang="en-US" sz="2000" b="1" dirty="0"/>
              <a:t>Mid line nasal deformities{septal perforation}.</a:t>
            </a:r>
          </a:p>
          <a:p>
            <a:pPr marL="285750" indent="-285750">
              <a:buFont typeface="Wingdings" charset="2"/>
              <a:buChar char="ü"/>
            </a:pPr>
            <a:r>
              <a:rPr lang="en-US" sz="2000" b="1" dirty="0"/>
              <a:t>Recurrent sinusitis.</a:t>
            </a:r>
          </a:p>
          <a:p>
            <a:pPr marL="285750" indent="-285750">
              <a:buFont typeface="Wingdings" charset="2"/>
              <a:buChar char="ü"/>
            </a:pPr>
            <a:r>
              <a:rPr lang="en-US" sz="2000" b="1" dirty="0"/>
              <a:t>Subglottic stenosis.</a:t>
            </a:r>
          </a:p>
          <a:p>
            <a:endParaRPr lang="en-US" dirty="0"/>
          </a:p>
        </p:txBody>
      </p:sp>
      <p:sp>
        <p:nvSpPr>
          <p:cNvPr id="6" name="TextBox 5"/>
          <p:cNvSpPr txBox="1"/>
          <p:nvPr/>
        </p:nvSpPr>
        <p:spPr>
          <a:xfrm>
            <a:off x="6172200" y="2751891"/>
            <a:ext cx="4927600" cy="1354217"/>
          </a:xfrm>
          <a:prstGeom prst="rect">
            <a:avLst/>
          </a:prstGeom>
          <a:noFill/>
        </p:spPr>
        <p:txBody>
          <a:bodyPr wrap="square" rtlCol="0">
            <a:spAutoFit/>
          </a:bodyPr>
          <a:lstStyle/>
          <a:p>
            <a:pPr marL="285750" indent="-285750">
              <a:buFont typeface="Wingdings" charset="2"/>
              <a:buChar char="Ø"/>
            </a:pPr>
            <a:r>
              <a:rPr lang="en-US" sz="2400" b="1" dirty="0">
                <a:solidFill>
                  <a:srgbClr val="0070C0"/>
                </a:solidFill>
              </a:rPr>
              <a:t>LRT..</a:t>
            </a:r>
          </a:p>
          <a:p>
            <a:pPr marL="285750" indent="-285750">
              <a:buFont typeface="Wingdings" charset="2"/>
              <a:buChar char="ü"/>
            </a:pPr>
            <a:r>
              <a:rPr lang="en-US" sz="2000" b="1" dirty="0"/>
              <a:t>Cough with hemoptysis secondary to-</a:t>
            </a:r>
          </a:p>
          <a:p>
            <a:r>
              <a:rPr lang="en-US" sz="2000" b="1" dirty="0"/>
              <a:t>Thick walled </a:t>
            </a:r>
            <a:r>
              <a:rPr lang="en-US" sz="2000" b="1" dirty="0" err="1"/>
              <a:t>cavitating</a:t>
            </a:r>
            <a:r>
              <a:rPr lang="en-US" sz="2000" b="1" dirty="0"/>
              <a:t> nodules or DAH.</a:t>
            </a:r>
          </a:p>
          <a:p>
            <a:endParaRPr lang="en-US" dirty="0"/>
          </a:p>
        </p:txBody>
      </p:sp>
      <p:sp>
        <p:nvSpPr>
          <p:cNvPr id="7" name="TextBox 6"/>
          <p:cNvSpPr txBox="1"/>
          <p:nvPr/>
        </p:nvSpPr>
        <p:spPr>
          <a:xfrm>
            <a:off x="5969000" y="4775200"/>
            <a:ext cx="5334000" cy="1077218"/>
          </a:xfrm>
          <a:prstGeom prst="rect">
            <a:avLst/>
          </a:prstGeom>
          <a:noFill/>
        </p:spPr>
        <p:txBody>
          <a:bodyPr wrap="square" rtlCol="0">
            <a:spAutoFit/>
          </a:bodyPr>
          <a:lstStyle/>
          <a:p>
            <a:pPr marL="342900" indent="-342900">
              <a:buFont typeface="Wingdings" charset="2"/>
              <a:buChar char="Ø"/>
            </a:pPr>
            <a:r>
              <a:rPr lang="en-US" sz="2400" b="1" dirty="0">
                <a:solidFill>
                  <a:schemeClr val="accent2">
                    <a:lumMod val="50000"/>
                  </a:schemeClr>
                </a:solidFill>
              </a:rPr>
              <a:t>Renal..</a:t>
            </a:r>
          </a:p>
          <a:p>
            <a:pPr marL="342900" indent="-342900">
              <a:buFont typeface="Wingdings" charset="2"/>
              <a:buChar char="ü"/>
            </a:pPr>
            <a:r>
              <a:rPr lang="en-US" sz="2000" b="1" dirty="0"/>
              <a:t>Presents as RPRF with oliguria, edema, raising serum creatinine.</a:t>
            </a:r>
          </a:p>
        </p:txBody>
      </p:sp>
    </p:spTree>
    <p:extLst>
      <p:ext uri="{BB962C8B-B14F-4D97-AF65-F5344CB8AC3E}">
        <p14:creationId xmlns:p14="http://schemas.microsoft.com/office/powerpoint/2010/main" val="12300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5" dur="500"/>
                                        <p:tgtEl>
                                          <p:spTgt spid="6">
                                            <p:txEl>
                                              <p:pRg st="1" end="1"/>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 calcmode="lin" valueType="num">
                                      <p:cBhvr>
                                        <p:cTn id="33"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34"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35"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5901" y="50800"/>
            <a:ext cx="5575300" cy="3860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101600"/>
            <a:ext cx="5676900" cy="3810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0" y="4225925"/>
            <a:ext cx="5676900" cy="2362994"/>
          </a:xfrm>
          <a:prstGeom prst="rect">
            <a:avLst/>
          </a:prstGeom>
        </p:spPr>
      </p:pic>
      <p:sp>
        <p:nvSpPr>
          <p:cNvPr id="7" name="Right Arrow 6"/>
          <p:cNvSpPr/>
          <p:nvPr/>
        </p:nvSpPr>
        <p:spPr>
          <a:xfrm>
            <a:off x="469900" y="4978400"/>
            <a:ext cx="368300" cy="1905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429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r>
              <a:rPr lang="en-US" b="1" dirty="0"/>
              <a:t>90% of patients with active granulomatosis with </a:t>
            </a:r>
            <a:r>
              <a:rPr lang="en-US" b="1" dirty="0" err="1"/>
              <a:t>polyangiitis</a:t>
            </a:r>
            <a:r>
              <a:rPr lang="en-US" b="1" dirty="0"/>
              <a:t> (Wegener’s) have a positive antiproteinase-3 ANCA. </a:t>
            </a:r>
          </a:p>
          <a:p>
            <a:endParaRPr lang="en-US" b="1" dirty="0"/>
          </a:p>
          <a:p>
            <a:r>
              <a:rPr lang="en-US" b="1" dirty="0"/>
              <a:t>Pulmonary tissue offers the highest diagnostic yield, almost invariably revealing granulomatous vasculitis. </a:t>
            </a:r>
          </a:p>
          <a:p>
            <a:endParaRPr lang="en-US" b="1" dirty="0"/>
          </a:p>
          <a:p>
            <a:r>
              <a:rPr lang="en-US" b="1" dirty="0"/>
              <a:t>Biopsy of upper airway tissue usually reveals granulomatous inflammation with necrosis but may not show vasculitis. </a:t>
            </a:r>
          </a:p>
          <a:p>
            <a:endParaRPr lang="en-US" b="1" dirty="0"/>
          </a:p>
          <a:p>
            <a:r>
              <a:rPr lang="en-US" b="1" dirty="0"/>
              <a:t>Renal biopsy can confirm the presence of </a:t>
            </a:r>
            <a:r>
              <a:rPr lang="en-US" b="1" dirty="0" err="1"/>
              <a:t>pauciimmune</a:t>
            </a:r>
            <a:r>
              <a:rPr lang="en-US" b="1" dirty="0"/>
              <a:t> glomerulonephritis. </a:t>
            </a:r>
          </a:p>
          <a:p>
            <a:endParaRPr lang="en-US" b="1" dirty="0"/>
          </a:p>
          <a:p>
            <a:r>
              <a:rPr lang="en-US" b="1" dirty="0"/>
              <a:t>Presence of ANCA should be adjunctive and, with rare exceptions, should not substitute for a tissue diagnosis.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00746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296862"/>
            <a:ext cx="10515600" cy="498475"/>
          </a:xfrm>
        </p:spPr>
        <p:txBody>
          <a:bodyPr>
            <a:noAutofit/>
          </a:bodyPr>
          <a:lstStyle/>
          <a:p>
            <a:r>
              <a:rPr lang="en-US" sz="3600" dirty="0">
                <a:solidFill>
                  <a:schemeClr val="tx2">
                    <a:lumMod val="50000"/>
                  </a:schemeClr>
                </a:solidFill>
                <a:latin typeface="Cooper Black" charset="0"/>
                <a:ea typeface="Cooper Black" charset="0"/>
                <a:cs typeface="Cooper Black" charset="0"/>
              </a:rPr>
              <a:t>MICROSCOPIC POLYANGIITIS {MPA}..</a:t>
            </a:r>
            <a:r>
              <a:rPr lang="en-US" sz="3600" dirty="0">
                <a:latin typeface="Cooper Black" charset="0"/>
                <a:ea typeface="Cooper Black" charset="0"/>
                <a:cs typeface="Cooper Black" charset="0"/>
              </a:rPr>
              <a:t> </a:t>
            </a:r>
            <a:br>
              <a:rPr lang="en-US" sz="3600" dirty="0">
                <a:latin typeface="Cooper Black" charset="0"/>
                <a:ea typeface="Cooper Black" charset="0"/>
                <a:cs typeface="Cooper Black" charset="0"/>
              </a:rPr>
            </a:br>
            <a:endParaRPr lang="en-US" sz="3600" dirty="0">
              <a:latin typeface="Cooper Black" charset="0"/>
              <a:ea typeface="Cooper Black" charset="0"/>
              <a:cs typeface="Cooper Black" charset="0"/>
            </a:endParaRPr>
          </a:p>
        </p:txBody>
      </p:sp>
      <p:sp>
        <p:nvSpPr>
          <p:cNvPr id="3" name="Content Placeholder 2"/>
          <p:cNvSpPr>
            <a:spLocks noGrp="1"/>
          </p:cNvSpPr>
          <p:nvPr>
            <p:ph idx="1"/>
          </p:nvPr>
        </p:nvSpPr>
        <p:spPr>
          <a:xfrm>
            <a:off x="0" y="635000"/>
            <a:ext cx="12192000" cy="6223000"/>
          </a:xfrm>
        </p:spPr>
        <p:txBody>
          <a:bodyPr/>
          <a:lstStyle/>
          <a:p>
            <a:r>
              <a:rPr lang="en-US" b="1" dirty="0"/>
              <a:t>Presence of glomerulonephritis in patients with </a:t>
            </a:r>
            <a:r>
              <a:rPr lang="en-US" b="1" dirty="0" err="1"/>
              <a:t>polyarteritis</a:t>
            </a:r>
            <a:r>
              <a:rPr lang="en-US" b="1" dirty="0"/>
              <a:t> </a:t>
            </a:r>
            <a:r>
              <a:rPr lang="en-US" b="1" dirty="0" err="1"/>
              <a:t>nodosa</a:t>
            </a:r>
            <a:r>
              <a:rPr lang="en-US" b="1" dirty="0"/>
              <a:t>. </a:t>
            </a:r>
          </a:p>
          <a:p>
            <a:endParaRPr lang="en-US" b="1" dirty="0"/>
          </a:p>
          <a:p>
            <a:r>
              <a:rPr lang="en-US" b="1" dirty="0"/>
              <a:t>A necrotizing vasculitis with few or no immune complexes affecting small vessels (capillaries, </a:t>
            </a:r>
            <a:r>
              <a:rPr lang="en-US" b="1" dirty="0" err="1"/>
              <a:t>venules</a:t>
            </a:r>
            <a:r>
              <a:rPr lang="en-US" b="1" dirty="0"/>
              <a:t>, or arterioles). </a:t>
            </a:r>
          </a:p>
          <a:p>
            <a:endParaRPr lang="en-US" b="1" dirty="0"/>
          </a:p>
          <a:p>
            <a:r>
              <a:rPr lang="en-US" b="1" dirty="0"/>
              <a:t>Glomerulonephritis is very common in microscopic </a:t>
            </a:r>
            <a:r>
              <a:rPr lang="en-US" b="1" dirty="0" err="1"/>
              <a:t>polyangiitis</a:t>
            </a:r>
            <a:r>
              <a:rPr lang="en-US" b="1" dirty="0"/>
              <a:t>, and pulmonary </a:t>
            </a:r>
            <a:r>
              <a:rPr lang="en-US" b="1" dirty="0" err="1"/>
              <a:t>capillaritis</a:t>
            </a:r>
            <a:r>
              <a:rPr lang="en-US" b="1" dirty="0"/>
              <a:t> often occurs. </a:t>
            </a:r>
          </a:p>
          <a:p>
            <a:endParaRPr lang="en-US" b="1" dirty="0"/>
          </a:p>
          <a:p>
            <a:r>
              <a:rPr lang="en-US" b="1" dirty="0"/>
              <a:t>The absence of granulomatous inflammation in microscopic </a:t>
            </a:r>
            <a:r>
              <a:rPr lang="en-US" b="1" dirty="0" err="1"/>
              <a:t>polyangiitis</a:t>
            </a:r>
            <a:r>
              <a:rPr lang="en-US" b="1" dirty="0"/>
              <a:t> is said to differentiate it from granulomatosis with </a:t>
            </a:r>
            <a:r>
              <a:rPr lang="en-US" b="1" dirty="0" err="1"/>
              <a:t>polyangiitis</a:t>
            </a:r>
            <a:r>
              <a:rPr lang="en-US" b="1" dirty="0"/>
              <a:t> (Wegener’s). </a:t>
            </a:r>
          </a:p>
          <a:p>
            <a:endParaRPr lang="en-US" b="1" dirty="0"/>
          </a:p>
          <a:p>
            <a:r>
              <a:rPr lang="en-US" b="1" dirty="0"/>
              <a:t>The mean age of onset is ~57 years, and males &gt;&gt; Females.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52665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3403600"/>
          </a:xfrm>
        </p:spPr>
        <p:txBody>
          <a:bodyPr>
            <a:normAutofit fontScale="92500" lnSpcReduction="20000"/>
          </a:bodyPr>
          <a:lstStyle/>
          <a:p>
            <a:pPr>
              <a:buFont typeface="Wingdings" charset="2"/>
              <a:buChar char="Ø"/>
            </a:pPr>
            <a:r>
              <a:rPr lang="en-US" b="1" dirty="0"/>
              <a:t>3 MAJOR..                                                      3 MINOR..   </a:t>
            </a:r>
          </a:p>
          <a:p>
            <a:pPr>
              <a:buFont typeface="Wingdings" charset="2"/>
              <a:buChar char="Ø"/>
            </a:pPr>
            <a:endParaRPr lang="en-US" b="1" dirty="0"/>
          </a:p>
          <a:p>
            <a:pPr>
              <a:buFont typeface="Wingdings" charset="2"/>
              <a:buChar char="ü"/>
            </a:pPr>
            <a:r>
              <a:rPr lang="en-US" b="1" dirty="0"/>
              <a:t>100%- Renal involvement.                             1. Eye- Anterior uveitis.    </a:t>
            </a:r>
          </a:p>
          <a:p>
            <a:pPr>
              <a:buFont typeface="Wingdings" charset="2"/>
              <a:buChar char="ü"/>
            </a:pPr>
            <a:r>
              <a:rPr lang="en-US" b="1" dirty="0"/>
              <a:t>50%-   LRT involvement.                                 2. Skin- </a:t>
            </a:r>
            <a:r>
              <a:rPr lang="en-US" b="1" dirty="0" err="1"/>
              <a:t>petechiae</a:t>
            </a:r>
            <a:r>
              <a:rPr lang="en-US" b="1" dirty="0"/>
              <a:t>, purpura.++++</a:t>
            </a:r>
          </a:p>
          <a:p>
            <a:pPr>
              <a:buFont typeface="Wingdings" charset="2"/>
              <a:buChar char="ü"/>
            </a:pPr>
            <a:r>
              <a:rPr lang="en-US" b="1" dirty="0"/>
              <a:t>30%-   URT involvement.                                3. Mesenteric vasculitis&gt;&gt; neuropathy.</a:t>
            </a:r>
          </a:p>
          <a:p>
            <a:pPr>
              <a:buFont typeface="Wingdings" charset="2"/>
              <a:buChar char="ü"/>
            </a:pPr>
            <a:endParaRPr lang="en-US" b="1" dirty="0"/>
          </a:p>
          <a:p>
            <a:pPr>
              <a:buFont typeface="Wingdings" charset="2"/>
              <a:buChar char="ü"/>
            </a:pPr>
            <a:r>
              <a:rPr lang="en-US" b="1" dirty="0"/>
              <a:t>LRT involvement in the form of DAH.</a:t>
            </a:r>
          </a:p>
          <a:p>
            <a:pPr>
              <a:buFont typeface="Wingdings" charset="2"/>
              <a:buChar char="ü"/>
            </a:pPr>
            <a:r>
              <a:rPr lang="en-US" b="1" dirty="0"/>
              <a:t>NODULES AND CAVITIES are not seen.</a:t>
            </a:r>
          </a:p>
          <a:p>
            <a:pPr>
              <a:buFont typeface="Wingdings" charset="2"/>
              <a:buChar char="ü"/>
            </a:pPr>
            <a:endParaRPr lang="en-US" dirty="0"/>
          </a:p>
          <a:p>
            <a:endParaRPr lang="en-US" dirty="0"/>
          </a:p>
          <a:p>
            <a:endParaRPr lang="en-US" dirty="0"/>
          </a:p>
        </p:txBody>
      </p:sp>
      <p:sp>
        <p:nvSpPr>
          <p:cNvPr id="4" name="Right Arrow 3"/>
          <p:cNvSpPr/>
          <p:nvPr/>
        </p:nvSpPr>
        <p:spPr>
          <a:xfrm>
            <a:off x="5219700" y="38100"/>
            <a:ext cx="457200" cy="2032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6200" y="3340100"/>
            <a:ext cx="5689600" cy="3403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340100"/>
            <a:ext cx="5943600" cy="3403600"/>
          </a:xfrm>
          <a:prstGeom prst="rect">
            <a:avLst/>
          </a:prstGeom>
        </p:spPr>
      </p:pic>
      <p:sp>
        <p:nvSpPr>
          <p:cNvPr id="7" name="Left-Up Arrow 6"/>
          <p:cNvSpPr/>
          <p:nvPr/>
        </p:nvSpPr>
        <p:spPr>
          <a:xfrm>
            <a:off x="2273808" y="4165600"/>
            <a:ext cx="494792" cy="584200"/>
          </a:xfrm>
          <a:prstGeom prst="lef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11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06" y="127000"/>
            <a:ext cx="10515600" cy="748144"/>
          </a:xfrm>
        </p:spPr>
        <p:txBody>
          <a:bodyPr>
            <a:normAutofit fontScale="90000"/>
          </a:bodyPr>
          <a:lstStyle/>
          <a:p>
            <a:r>
              <a:rPr lang="en-US" sz="3600" b="1" dirty="0">
                <a:solidFill>
                  <a:schemeClr val="accent4">
                    <a:lumMod val="75000"/>
                  </a:schemeClr>
                </a:solidFill>
                <a:latin typeface="Cooper Black" charset="0"/>
                <a:ea typeface="Cooper Black" charset="0"/>
                <a:cs typeface="Cooper Black" charset="0"/>
              </a:rPr>
              <a:t>Vasculitis ‘‘mimics’’ should be excluded first..</a:t>
            </a:r>
          </a:p>
        </p:txBody>
      </p:sp>
      <p:sp>
        <p:nvSpPr>
          <p:cNvPr id="3" name="Content Placeholder 2"/>
          <p:cNvSpPr>
            <a:spLocks noGrp="1"/>
          </p:cNvSpPr>
          <p:nvPr>
            <p:ph idx="1"/>
          </p:nvPr>
        </p:nvSpPr>
        <p:spPr>
          <a:xfrm>
            <a:off x="113806" y="875144"/>
            <a:ext cx="11987150" cy="5830455"/>
          </a:xfrm>
        </p:spPr>
        <p:txBody>
          <a:bodyPr>
            <a:normAutofit/>
          </a:bodyPr>
          <a:lstStyle/>
          <a:p>
            <a:pPr marL="0" lvl="0" indent="0">
              <a:lnSpc>
                <a:spcPct val="100000"/>
              </a:lnSpc>
              <a:spcBef>
                <a:spcPts val="0"/>
              </a:spcBef>
              <a:buNone/>
            </a:pPr>
            <a:r>
              <a:rPr lang="en-US" b="1" dirty="0"/>
              <a:t>CASE 2..  A 48 year old man, an </a:t>
            </a:r>
            <a:r>
              <a:rPr lang="en-US" b="1" dirty="0">
                <a:solidFill>
                  <a:srgbClr val="00B0F0"/>
                </a:solidFill>
              </a:rPr>
              <a:t>injecting drug user, </a:t>
            </a:r>
            <a:r>
              <a:rPr lang="en-US" b="1" dirty="0"/>
              <a:t>presented with a four week history of generally feeling unwell and purpuric rash over both legs. </a:t>
            </a:r>
          </a:p>
          <a:p>
            <a:pPr marL="0" lvl="0" indent="0">
              <a:lnSpc>
                <a:spcPct val="100000"/>
              </a:lnSpc>
              <a:spcBef>
                <a:spcPts val="0"/>
              </a:spcBef>
              <a:buNone/>
            </a:pPr>
            <a:endParaRPr lang="en-US" b="1" dirty="0"/>
          </a:p>
          <a:p>
            <a:pPr marL="0" lvl="0" indent="0">
              <a:lnSpc>
                <a:spcPct val="100000"/>
              </a:lnSpc>
              <a:spcBef>
                <a:spcPts val="0"/>
              </a:spcBef>
              <a:buNone/>
            </a:pPr>
            <a:r>
              <a:rPr lang="en-US" b="1" dirty="0"/>
              <a:t>He looked ill, and there were several </a:t>
            </a:r>
            <a:r>
              <a:rPr lang="en-US" b="1" dirty="0">
                <a:solidFill>
                  <a:srgbClr val="00B0F0"/>
                </a:solidFill>
              </a:rPr>
              <a:t>nail fold infarcts </a:t>
            </a:r>
            <a:r>
              <a:rPr lang="en-US" b="1" dirty="0"/>
              <a:t>and </a:t>
            </a:r>
            <a:r>
              <a:rPr lang="en-US" b="1" dirty="0" err="1">
                <a:solidFill>
                  <a:srgbClr val="00B0F0"/>
                </a:solidFill>
              </a:rPr>
              <a:t>vasculitic</a:t>
            </a:r>
            <a:r>
              <a:rPr lang="en-US" b="1" dirty="0">
                <a:solidFill>
                  <a:srgbClr val="00B0F0"/>
                </a:solidFill>
              </a:rPr>
              <a:t> lesions over the pulps of his fingers. </a:t>
            </a:r>
          </a:p>
          <a:p>
            <a:pPr marL="0" lvl="0" indent="0">
              <a:lnSpc>
                <a:spcPct val="100000"/>
              </a:lnSpc>
              <a:spcBef>
                <a:spcPts val="0"/>
              </a:spcBef>
              <a:buNone/>
            </a:pPr>
            <a:r>
              <a:rPr lang="en-US" b="1" dirty="0"/>
              <a:t>Blood picture was in keeping with systemic inflammatory response. </a:t>
            </a:r>
          </a:p>
          <a:p>
            <a:pPr marL="0" lvl="0" indent="0">
              <a:lnSpc>
                <a:spcPct val="100000"/>
              </a:lnSpc>
              <a:spcBef>
                <a:spcPts val="0"/>
              </a:spcBef>
              <a:buNone/>
            </a:pPr>
            <a:endParaRPr lang="en-US" b="1" dirty="0"/>
          </a:p>
          <a:p>
            <a:pPr marL="0" lvl="0" indent="0">
              <a:lnSpc>
                <a:spcPct val="100000"/>
              </a:lnSpc>
              <a:spcBef>
                <a:spcPts val="0"/>
              </a:spcBef>
              <a:buNone/>
            </a:pPr>
            <a:r>
              <a:rPr lang="en-US" b="1" dirty="0"/>
              <a:t>Chest radiography showed two separate </a:t>
            </a:r>
            <a:r>
              <a:rPr lang="en-US" b="1" dirty="0" err="1">
                <a:solidFill>
                  <a:srgbClr val="00B0F0"/>
                </a:solidFill>
              </a:rPr>
              <a:t>cavitating</a:t>
            </a:r>
            <a:r>
              <a:rPr lang="en-US" b="1" dirty="0">
                <a:solidFill>
                  <a:srgbClr val="00B0F0"/>
                </a:solidFill>
              </a:rPr>
              <a:t> lesions in the right lung. </a:t>
            </a:r>
          </a:p>
          <a:p>
            <a:pPr marL="0" lvl="0" indent="0">
              <a:lnSpc>
                <a:spcPct val="100000"/>
              </a:lnSpc>
              <a:spcBef>
                <a:spcPts val="0"/>
              </a:spcBef>
              <a:buNone/>
            </a:pPr>
            <a:endParaRPr lang="en-US" b="1" dirty="0"/>
          </a:p>
          <a:p>
            <a:pPr marL="0" lvl="0" indent="0">
              <a:lnSpc>
                <a:spcPct val="100000"/>
              </a:lnSpc>
              <a:spcBef>
                <a:spcPts val="0"/>
              </a:spcBef>
              <a:buNone/>
            </a:pPr>
            <a:r>
              <a:rPr lang="en-US" b="1" dirty="0"/>
              <a:t>Skin biopsy showed </a:t>
            </a:r>
            <a:r>
              <a:rPr lang="en-US" b="1" dirty="0" err="1"/>
              <a:t>leucocytoclastic</a:t>
            </a:r>
            <a:r>
              <a:rPr lang="en-US" b="1" dirty="0"/>
              <a:t> vasculitis. </a:t>
            </a:r>
          </a:p>
          <a:p>
            <a:pPr marL="0" lvl="0" indent="0">
              <a:lnSpc>
                <a:spcPct val="100000"/>
              </a:lnSpc>
              <a:spcBef>
                <a:spcPts val="0"/>
              </a:spcBef>
              <a:buNone/>
            </a:pPr>
            <a:r>
              <a:rPr lang="en-US" b="1" dirty="0"/>
              <a:t>His illness was initially attributed to systemic vasculitis and specialist opinion was sought.</a:t>
            </a:r>
          </a:p>
          <a:p>
            <a:pPr marL="0" lvl="0" indent="0">
              <a:lnSpc>
                <a:spcPct val="100000"/>
              </a:lnSpc>
              <a:spcBef>
                <a:spcPts val="0"/>
              </a:spcBef>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200" y="5689600"/>
            <a:ext cx="2372756" cy="1168400"/>
          </a:xfrm>
          <a:prstGeom prst="rect">
            <a:avLst/>
          </a:prstGeom>
        </p:spPr>
      </p:pic>
    </p:spTree>
    <p:extLst>
      <p:ext uri="{BB962C8B-B14F-4D97-AF65-F5344CB8AC3E}">
        <p14:creationId xmlns:p14="http://schemas.microsoft.com/office/powerpoint/2010/main" val="15924162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600" y="39688"/>
            <a:ext cx="10845800" cy="3302000"/>
          </a:xfrm>
        </p:spPr>
      </p:pic>
      <p:sp>
        <p:nvSpPr>
          <p:cNvPr id="5" name="TextBox 4"/>
          <p:cNvSpPr txBox="1"/>
          <p:nvPr/>
        </p:nvSpPr>
        <p:spPr>
          <a:xfrm>
            <a:off x="165100" y="3644900"/>
            <a:ext cx="11912600" cy="1569660"/>
          </a:xfrm>
          <a:prstGeom prst="rect">
            <a:avLst/>
          </a:prstGeom>
          <a:noFill/>
        </p:spPr>
        <p:txBody>
          <a:bodyPr wrap="square" rtlCol="0">
            <a:spAutoFit/>
          </a:bodyPr>
          <a:lstStyle/>
          <a:p>
            <a:pPr marL="285750" indent="-285750">
              <a:buFont typeface="Wingdings" charset="2"/>
              <a:buChar char="ü"/>
            </a:pPr>
            <a:r>
              <a:rPr lang="en-US" sz="2400" b="1" dirty="0">
                <a:solidFill>
                  <a:srgbClr val="7030A0"/>
                </a:solidFill>
              </a:rPr>
              <a:t>The renal lesion seen in microscopic </a:t>
            </a:r>
            <a:r>
              <a:rPr lang="en-US" sz="2400" b="1" dirty="0" err="1">
                <a:solidFill>
                  <a:srgbClr val="7030A0"/>
                </a:solidFill>
              </a:rPr>
              <a:t>polyangiitis</a:t>
            </a:r>
            <a:r>
              <a:rPr lang="en-US" sz="2400" b="1" dirty="0">
                <a:solidFill>
                  <a:srgbClr val="7030A0"/>
                </a:solidFill>
              </a:rPr>
              <a:t> is identical to that of granulomatosis with </a:t>
            </a:r>
            <a:r>
              <a:rPr lang="en-US" sz="2400" b="1" dirty="0" err="1">
                <a:solidFill>
                  <a:srgbClr val="7030A0"/>
                </a:solidFill>
              </a:rPr>
              <a:t>polyangiitis</a:t>
            </a:r>
            <a:r>
              <a:rPr lang="en-US" sz="2400" b="1" dirty="0">
                <a:solidFill>
                  <a:srgbClr val="7030A0"/>
                </a:solidFill>
              </a:rPr>
              <a:t> (Wegener’s).</a:t>
            </a:r>
          </a:p>
          <a:p>
            <a:pPr marL="285750" indent="-285750">
              <a:buFont typeface="Wingdings" charset="2"/>
              <a:buChar char="ü"/>
            </a:pPr>
            <a:r>
              <a:rPr lang="en-US" sz="2400" b="1" dirty="0">
                <a:solidFill>
                  <a:srgbClr val="7030A0"/>
                </a:solidFill>
              </a:rPr>
              <a:t>Like granulomatosis with </a:t>
            </a:r>
            <a:r>
              <a:rPr lang="en-US" sz="2400" b="1" dirty="0" err="1">
                <a:solidFill>
                  <a:srgbClr val="7030A0"/>
                </a:solidFill>
              </a:rPr>
              <a:t>polyangiitis</a:t>
            </a:r>
            <a:r>
              <a:rPr lang="en-US" sz="2400" b="1" dirty="0">
                <a:solidFill>
                  <a:srgbClr val="7030A0"/>
                </a:solidFill>
              </a:rPr>
              <a:t> (Wegener’s), microscopic </a:t>
            </a:r>
            <a:r>
              <a:rPr lang="en-US" sz="2400" b="1" dirty="0" err="1">
                <a:solidFill>
                  <a:srgbClr val="7030A0"/>
                </a:solidFill>
              </a:rPr>
              <a:t>polyangiitis</a:t>
            </a:r>
            <a:r>
              <a:rPr lang="en-US" sz="2400" b="1" dirty="0">
                <a:solidFill>
                  <a:srgbClr val="7030A0"/>
                </a:solidFill>
              </a:rPr>
              <a:t> is highly associated with the presence of ANCA, which may play a role in pathogenesis of MPA. </a:t>
            </a:r>
          </a:p>
        </p:txBody>
      </p:sp>
    </p:spTree>
    <p:extLst>
      <p:ext uri="{BB962C8B-B14F-4D97-AF65-F5344CB8AC3E}">
        <p14:creationId xmlns:p14="http://schemas.microsoft.com/office/powerpoint/2010/main" val="1433157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 y="0"/>
            <a:ext cx="12103100" cy="1825625"/>
          </a:xfrm>
        </p:spPr>
        <p:txBody>
          <a:bodyPr>
            <a:normAutofit/>
          </a:bodyPr>
          <a:lstStyle/>
          <a:p>
            <a:r>
              <a:rPr lang="en-US" sz="2400" b="1" dirty="0">
                <a:latin typeface="Cooper Black" charset="0"/>
                <a:ea typeface="Cooper Black" charset="0"/>
                <a:cs typeface="Cooper Black" charset="0"/>
              </a:rPr>
              <a:t>EOSINOPHILIC GRANULOMATOSIS WITH POLYANGIITIS (CHURG-STRAUSS).. EGPA / AGPA..</a:t>
            </a:r>
            <a:br>
              <a:rPr lang="en-US" dirty="0"/>
            </a:br>
            <a:endParaRPr lang="en-US" dirty="0"/>
          </a:p>
        </p:txBody>
      </p:sp>
      <p:sp>
        <p:nvSpPr>
          <p:cNvPr id="3" name="Content Placeholder 2"/>
          <p:cNvSpPr>
            <a:spLocks noGrp="1"/>
          </p:cNvSpPr>
          <p:nvPr>
            <p:ph idx="1"/>
          </p:nvPr>
        </p:nvSpPr>
        <p:spPr>
          <a:xfrm>
            <a:off x="44450" y="1181100"/>
            <a:ext cx="12103100" cy="5803900"/>
          </a:xfrm>
        </p:spPr>
        <p:txBody>
          <a:bodyPr/>
          <a:lstStyle/>
          <a:p>
            <a:r>
              <a:rPr lang="en-US" b="1" dirty="0"/>
              <a:t>Described in 1951 by </a:t>
            </a:r>
            <a:r>
              <a:rPr lang="en-US" b="1" dirty="0" err="1">
                <a:solidFill>
                  <a:schemeClr val="tx2">
                    <a:lumMod val="50000"/>
                  </a:schemeClr>
                </a:solidFill>
              </a:rPr>
              <a:t>Churg</a:t>
            </a:r>
            <a:r>
              <a:rPr lang="en-US" b="1" dirty="0">
                <a:solidFill>
                  <a:schemeClr val="tx2">
                    <a:lumMod val="50000"/>
                  </a:schemeClr>
                </a:solidFill>
              </a:rPr>
              <a:t> and Strauss and is characterized by asthma, peripheral and tissue eosinophilia, extravascular granuloma formation, and vasculitis of multiple organ systems.</a:t>
            </a:r>
          </a:p>
          <a:p>
            <a:endParaRPr lang="en-US" b="1" dirty="0"/>
          </a:p>
          <a:p>
            <a:r>
              <a:rPr lang="en-US" b="1" dirty="0"/>
              <a:t> The mean age of onset is 48 years, with a female-to-male ratio of 1.2:1. </a:t>
            </a:r>
          </a:p>
          <a:p>
            <a:endParaRPr lang="en-US" b="1" dirty="0"/>
          </a:p>
          <a:p>
            <a:r>
              <a:rPr lang="en-US" b="1" dirty="0"/>
              <a:t>Characteristic histopathologic feature of eosinophilic granulomatosis with </a:t>
            </a:r>
            <a:r>
              <a:rPr lang="en-US" b="1" dirty="0" err="1"/>
              <a:t>polyangiitis</a:t>
            </a:r>
            <a:r>
              <a:rPr lang="en-US" b="1" dirty="0"/>
              <a:t> (</a:t>
            </a:r>
            <a:r>
              <a:rPr lang="en-US" b="1" dirty="0" err="1"/>
              <a:t>Churg</a:t>
            </a:r>
            <a:r>
              <a:rPr lang="en-US" b="1" dirty="0"/>
              <a:t>-Strauss) is granulomatous reactions that may be present in the tissues or even within the walls of the vessels themselves. </a:t>
            </a:r>
          </a:p>
          <a:p>
            <a:endParaRPr lang="en-US" b="1" dirty="0"/>
          </a:p>
          <a:p>
            <a:r>
              <a:rPr lang="en-US" b="1" dirty="0"/>
              <a:t>These are usually associated with infiltration of the tissues with eosinophils. </a:t>
            </a:r>
          </a:p>
          <a:p>
            <a:endParaRPr lang="en-US" dirty="0"/>
          </a:p>
        </p:txBody>
      </p:sp>
    </p:spTree>
    <p:extLst>
      <p:ext uri="{BB962C8B-B14F-4D97-AF65-F5344CB8AC3E}">
        <p14:creationId xmlns:p14="http://schemas.microsoft.com/office/powerpoint/2010/main" val="1144862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756400"/>
          </a:xfrm>
        </p:spPr>
        <p:txBody>
          <a:bodyPr>
            <a:normAutofit fontScale="92500"/>
          </a:bodyPr>
          <a:lstStyle/>
          <a:p>
            <a:pPr>
              <a:buFont typeface="Wingdings" charset="2"/>
              <a:buChar char="v"/>
            </a:pPr>
            <a:r>
              <a:rPr lang="en-US" b="1" dirty="0"/>
              <a:t>Typically a patient of EGPA </a:t>
            </a:r>
            <a:r>
              <a:rPr lang="en-US" b="1" dirty="0" err="1"/>
              <a:t>passess</a:t>
            </a:r>
            <a:r>
              <a:rPr lang="en-US" b="1" dirty="0"/>
              <a:t> through 3 stages..</a:t>
            </a:r>
          </a:p>
          <a:p>
            <a:endParaRPr lang="en-US" dirty="0"/>
          </a:p>
          <a:p>
            <a:pPr>
              <a:buFont typeface="Wingdings" charset="2"/>
              <a:buChar char="Ø"/>
            </a:pPr>
            <a:r>
              <a:rPr lang="en-US" b="1" dirty="0">
                <a:solidFill>
                  <a:srgbClr val="002060"/>
                </a:solidFill>
              </a:rPr>
              <a:t>PRODROMAL PHASE { ALLERGIC / ASTHMATIC PHASE}.</a:t>
            </a:r>
          </a:p>
          <a:p>
            <a:pPr>
              <a:buFont typeface="Wingdings" charset="2"/>
              <a:buChar char="ü"/>
            </a:pPr>
            <a:r>
              <a:rPr lang="en-US" sz="2400" b="1" dirty="0"/>
              <a:t>A 10 </a:t>
            </a:r>
            <a:r>
              <a:rPr lang="mr-IN" sz="2400" b="1" dirty="0"/>
              <a:t>–</a:t>
            </a:r>
            <a:r>
              <a:rPr lang="en-US" sz="2400" b="1" dirty="0"/>
              <a:t> 20yr male presents with Atopic rhinitis or Asthma which is not easy controlled with medications and with frequents exacerbations despite adequate and proper medication and its use.</a:t>
            </a:r>
          </a:p>
          <a:p>
            <a:endParaRPr lang="en-US" dirty="0"/>
          </a:p>
          <a:p>
            <a:pPr>
              <a:buFont typeface="Wingdings" charset="2"/>
              <a:buChar char="Ø"/>
            </a:pPr>
            <a:r>
              <a:rPr lang="en-US" b="1" dirty="0">
                <a:solidFill>
                  <a:srgbClr val="0070C0"/>
                </a:solidFill>
              </a:rPr>
              <a:t>EOSINOPHILIC PHASE.</a:t>
            </a:r>
          </a:p>
          <a:p>
            <a:pPr>
              <a:buFont typeface="Wingdings" charset="2"/>
              <a:buChar char="ü"/>
            </a:pPr>
            <a:r>
              <a:rPr lang="en-US" b="1" dirty="0" err="1"/>
              <a:t>Characterised</a:t>
            </a:r>
            <a:r>
              <a:rPr lang="en-US" b="1" dirty="0"/>
              <a:t> by blood and tissue eosinophilia with fleeting pulmonary opacities.</a:t>
            </a:r>
          </a:p>
          <a:p>
            <a:endParaRPr lang="en-US" dirty="0"/>
          </a:p>
          <a:p>
            <a:pPr>
              <a:buFont typeface="Wingdings" charset="2"/>
              <a:buChar char="Ø"/>
            </a:pPr>
            <a:r>
              <a:rPr lang="en-US" b="1" dirty="0">
                <a:solidFill>
                  <a:srgbClr val="00B0F0"/>
                </a:solidFill>
              </a:rPr>
              <a:t>VASCULITIC PHASE.</a:t>
            </a:r>
          </a:p>
          <a:p>
            <a:pPr>
              <a:buFont typeface="Wingdings" charset="2"/>
              <a:buChar char="ü"/>
            </a:pPr>
            <a:r>
              <a:rPr lang="en-US" b="1" dirty="0" err="1"/>
              <a:t>Painfull</a:t>
            </a:r>
            <a:r>
              <a:rPr lang="en-US" b="1" dirty="0"/>
              <a:t> peripheral neuropathies.</a:t>
            </a:r>
          </a:p>
          <a:p>
            <a:pPr>
              <a:buFont typeface="Wingdings" charset="2"/>
              <a:buChar char="ü"/>
            </a:pPr>
            <a:r>
              <a:rPr lang="en-US" b="1" dirty="0"/>
              <a:t>Mesenteric vasculitis.</a:t>
            </a:r>
          </a:p>
          <a:p>
            <a:pPr>
              <a:buFont typeface="Wingdings" charset="2"/>
              <a:buChar char="ü"/>
            </a:pPr>
            <a:r>
              <a:rPr lang="en-US" b="1" dirty="0"/>
              <a:t>Renal RPRF presentation.</a:t>
            </a:r>
          </a:p>
          <a:p>
            <a:pPr>
              <a:buFont typeface="Wingdings" charset="2"/>
              <a:buChar char="ü"/>
            </a:pPr>
            <a:r>
              <a:rPr lang="en-US" b="1" dirty="0"/>
              <a:t>Cardiovascular{ Mc cause of death}.</a:t>
            </a:r>
          </a:p>
        </p:txBody>
      </p:sp>
      <p:sp>
        <p:nvSpPr>
          <p:cNvPr id="4" name="Down Arrow 3"/>
          <p:cNvSpPr/>
          <p:nvPr/>
        </p:nvSpPr>
        <p:spPr>
          <a:xfrm>
            <a:off x="5314950" y="2375932"/>
            <a:ext cx="317500" cy="4826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38800" y="2247900"/>
            <a:ext cx="3606800" cy="369332"/>
          </a:xfrm>
          <a:prstGeom prst="rect">
            <a:avLst/>
          </a:prstGeom>
          <a:noFill/>
        </p:spPr>
        <p:txBody>
          <a:bodyPr wrap="square" rtlCol="0">
            <a:spAutoFit/>
          </a:bodyPr>
          <a:lstStyle/>
          <a:p>
            <a:r>
              <a:rPr lang="en-US" b="1" dirty="0"/>
              <a:t>After 10 yrs..</a:t>
            </a:r>
          </a:p>
        </p:txBody>
      </p:sp>
      <p:sp>
        <p:nvSpPr>
          <p:cNvPr id="7" name="Down Arrow 6"/>
          <p:cNvSpPr/>
          <p:nvPr/>
        </p:nvSpPr>
        <p:spPr>
          <a:xfrm>
            <a:off x="5314950" y="3937000"/>
            <a:ext cx="292100" cy="5080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87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ssolv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12" dur="500"/>
                                        <p:tgtEl>
                                          <p:spTgt spid="3">
                                            <p:txEl>
                                              <p:pRg st="9" end="9"/>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15" dur="500"/>
                                        <p:tgtEl>
                                          <p:spTgt spid="3">
                                            <p:txEl>
                                              <p:pRg st="10" end="1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18" dur="500"/>
                                        <p:tgtEl>
                                          <p:spTgt spid="3">
                                            <p:txEl>
                                              <p:pRg st="11" end="11"/>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2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14300"/>
            <a:ext cx="10515600" cy="498475"/>
          </a:xfrm>
        </p:spPr>
        <p:txBody>
          <a:bodyPr>
            <a:normAutofit fontScale="90000"/>
          </a:bodyPr>
          <a:lstStyle/>
          <a:p>
            <a:r>
              <a:rPr lang="en-US" b="1" dirty="0"/>
              <a:t>The five factor score for prognosis..</a:t>
            </a:r>
          </a:p>
        </p:txBody>
      </p:sp>
      <p:sp>
        <p:nvSpPr>
          <p:cNvPr id="3" name="Content Placeholder 2"/>
          <p:cNvSpPr>
            <a:spLocks noGrp="1"/>
          </p:cNvSpPr>
          <p:nvPr>
            <p:ph idx="1"/>
          </p:nvPr>
        </p:nvSpPr>
        <p:spPr>
          <a:xfrm>
            <a:off x="101600" y="793751"/>
            <a:ext cx="12090400" cy="6064250"/>
          </a:xfrm>
        </p:spPr>
        <p:txBody>
          <a:bodyPr/>
          <a:lstStyle/>
          <a:p>
            <a:pPr marL="514350" indent="-514350">
              <a:buFont typeface="+mj-lt"/>
              <a:buAutoNum type="arabicParenR"/>
            </a:pPr>
            <a:r>
              <a:rPr lang="en-US" b="1" dirty="0"/>
              <a:t>Proteinuria &gt; 1 g/24 h.</a:t>
            </a:r>
          </a:p>
          <a:p>
            <a:pPr marL="514350" indent="-514350">
              <a:buFont typeface="+mj-lt"/>
              <a:buAutoNum type="arabicParenR"/>
            </a:pPr>
            <a:r>
              <a:rPr lang="en-US" b="1" dirty="0" err="1"/>
              <a:t>Creatininemia</a:t>
            </a:r>
            <a:r>
              <a:rPr lang="en-US" b="1" dirty="0"/>
              <a:t> &gt; 140 µ</a:t>
            </a:r>
            <a:r>
              <a:rPr lang="en-US" b="1" dirty="0" err="1"/>
              <a:t>mol</a:t>
            </a:r>
            <a:r>
              <a:rPr lang="en-US" b="1" dirty="0"/>
              <a:t>/L.</a:t>
            </a:r>
          </a:p>
          <a:p>
            <a:pPr marL="514350" indent="-514350">
              <a:buFont typeface="+mj-lt"/>
              <a:buAutoNum type="arabicParenR"/>
            </a:pPr>
            <a:r>
              <a:rPr lang="en-US" b="1" dirty="0"/>
              <a:t>Specific gastrointestinal involvement.</a:t>
            </a:r>
          </a:p>
          <a:p>
            <a:pPr marL="514350" indent="-514350">
              <a:buFont typeface="+mj-lt"/>
              <a:buAutoNum type="arabicParenR"/>
            </a:pPr>
            <a:r>
              <a:rPr lang="en-US" b="1" dirty="0"/>
              <a:t>Specific cardiomyopathy.</a:t>
            </a:r>
          </a:p>
          <a:p>
            <a:pPr marL="514350" indent="-514350">
              <a:buFont typeface="+mj-lt"/>
              <a:buAutoNum type="arabicParenR"/>
            </a:pPr>
            <a:r>
              <a:rPr lang="en-US" b="1" dirty="0"/>
              <a:t>Specific CNS involvement.</a:t>
            </a:r>
          </a:p>
          <a:p>
            <a:pPr marL="514350" indent="-514350">
              <a:buFont typeface="+mj-lt"/>
              <a:buAutoNum type="arabicParenR"/>
            </a:pPr>
            <a:endParaRPr lang="en-US" dirty="0"/>
          </a:p>
          <a:p>
            <a:pPr>
              <a:buFont typeface="Wingdings" charset="2"/>
              <a:buChar char="ü"/>
            </a:pPr>
            <a:r>
              <a:rPr lang="en-US" b="1" dirty="0"/>
              <a:t>Patients with eosinophilic granulomatosis with </a:t>
            </a:r>
            <a:r>
              <a:rPr lang="en-US" b="1" dirty="0" err="1"/>
              <a:t>polyangiitis</a:t>
            </a:r>
            <a:r>
              <a:rPr lang="en-US" b="1" dirty="0"/>
              <a:t> (</a:t>
            </a:r>
            <a:r>
              <a:rPr lang="en-US" b="1" dirty="0" err="1"/>
              <a:t>Churg</a:t>
            </a:r>
            <a:r>
              <a:rPr lang="en-US" b="1" dirty="0"/>
              <a:t>- Strauss) often exhibit nonspecific manifestations such as fever, malaise, anorexia, and weight loss.</a:t>
            </a:r>
          </a:p>
          <a:p>
            <a:pPr>
              <a:buFont typeface="Wingdings" charset="2"/>
              <a:buChar char="ü"/>
            </a:pPr>
            <a:endParaRPr lang="en-US" b="1" dirty="0"/>
          </a:p>
          <a:p>
            <a:pPr>
              <a:buFont typeface="Wingdings" charset="2"/>
              <a:buChar char="ü"/>
            </a:pPr>
            <a:r>
              <a:rPr lang="en-US" b="1" dirty="0" err="1">
                <a:solidFill>
                  <a:schemeClr val="accent5">
                    <a:lumMod val="50000"/>
                  </a:schemeClr>
                </a:solidFill>
              </a:rPr>
              <a:t>Mononeuritis</a:t>
            </a:r>
            <a:r>
              <a:rPr lang="en-US" b="1" dirty="0">
                <a:solidFill>
                  <a:schemeClr val="accent5">
                    <a:lumMod val="50000"/>
                  </a:schemeClr>
                </a:solidFill>
              </a:rPr>
              <a:t> multiplex is the second most common manifestation and occurs in up to 72% of patients. </a:t>
            </a:r>
          </a:p>
          <a:p>
            <a:pPr>
              <a:buFont typeface="Wingdings" charset="2"/>
              <a:buChar char="ü"/>
            </a:pPr>
            <a:endParaRPr lang="en-US" dirty="0">
              <a:solidFill>
                <a:schemeClr val="accent5">
                  <a:lumMod val="50000"/>
                </a:schemeClr>
              </a:solidFill>
            </a:endParaRPr>
          </a:p>
          <a:p>
            <a:pPr>
              <a:buFont typeface="Wingdings" charset="2"/>
              <a:buChar char="ü"/>
            </a:pPr>
            <a:endParaRPr lang="en-US" dirty="0"/>
          </a:p>
        </p:txBody>
      </p:sp>
    </p:spTree>
    <p:extLst>
      <p:ext uri="{BB962C8B-B14F-4D97-AF65-F5344CB8AC3E}">
        <p14:creationId xmlns:p14="http://schemas.microsoft.com/office/powerpoint/2010/main" val="6276350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03100" cy="3187700"/>
          </a:xfrm>
        </p:spPr>
        <p:txBody>
          <a:bodyPr/>
          <a:lstStyle/>
          <a:p>
            <a:r>
              <a:rPr lang="en-US" b="1" dirty="0"/>
              <a:t>The characteristic laboratory finding in virtually all patients with eosinophilic granulomatosis with </a:t>
            </a:r>
            <a:r>
              <a:rPr lang="en-US" b="1" dirty="0" err="1"/>
              <a:t>polyangiitis</a:t>
            </a:r>
            <a:r>
              <a:rPr lang="en-US" b="1" dirty="0"/>
              <a:t> (</a:t>
            </a:r>
            <a:r>
              <a:rPr lang="en-US" b="1" dirty="0" err="1"/>
              <a:t>Churg</a:t>
            </a:r>
            <a:r>
              <a:rPr lang="en-US" b="1" dirty="0"/>
              <a:t>-Strauss) is a striking eosinophilia, which reaches levels &gt;1000 cells/</a:t>
            </a:r>
            <a:r>
              <a:rPr lang="en-US" b="1" dirty="0" err="1"/>
              <a:t>μL</a:t>
            </a:r>
            <a:r>
              <a:rPr lang="en-US" b="1" dirty="0"/>
              <a:t> in &gt;80% of patients. </a:t>
            </a:r>
          </a:p>
          <a:p>
            <a:r>
              <a:rPr lang="en-US" b="1" dirty="0"/>
              <a:t>Mesenteric </a:t>
            </a:r>
            <a:r>
              <a:rPr lang="en-US" b="1" dirty="0" err="1"/>
              <a:t>angiitis</a:t>
            </a:r>
            <a:r>
              <a:rPr lang="en-US" b="1" dirty="0"/>
              <a:t>, potentially leading to ischemia-induced bowel </a:t>
            </a:r>
            <a:r>
              <a:rPr lang="en-US" b="1" dirty="0" err="1"/>
              <a:t>perfora</a:t>
            </a:r>
            <a:r>
              <a:rPr lang="en-US" b="1" dirty="0"/>
              <a:t>- </a:t>
            </a:r>
            <a:r>
              <a:rPr lang="en-US" b="1" dirty="0" err="1"/>
              <a:t>tion</a:t>
            </a:r>
            <a:r>
              <a:rPr lang="en-US" b="1" dirty="0"/>
              <a:t>, can be seen in up to 20% of EGPA patients. </a:t>
            </a:r>
          </a:p>
          <a:p>
            <a:r>
              <a:rPr lang="en-US" b="1" dirty="0"/>
              <a:t>Cardiac involvement is far more common in EGPA (approximately 50%).</a:t>
            </a:r>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3187701"/>
            <a:ext cx="11969750" cy="3581399"/>
          </a:xfrm>
          <a:prstGeom prst="rect">
            <a:avLst/>
          </a:prstGeom>
        </p:spPr>
      </p:pic>
    </p:spTree>
    <p:extLst>
      <p:ext uri="{BB962C8B-B14F-4D97-AF65-F5344CB8AC3E}">
        <p14:creationId xmlns:p14="http://schemas.microsoft.com/office/powerpoint/2010/main" val="9028055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39600" cy="6858000"/>
          </a:xfrm>
        </p:spPr>
      </p:pic>
    </p:spTree>
    <p:extLst>
      <p:ext uri="{BB962C8B-B14F-4D97-AF65-F5344CB8AC3E}">
        <p14:creationId xmlns:p14="http://schemas.microsoft.com/office/powerpoint/2010/main" val="834015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123825"/>
            <a:ext cx="10515600" cy="625475"/>
          </a:xfrm>
        </p:spPr>
        <p:txBody>
          <a:bodyPr>
            <a:normAutofit/>
          </a:bodyPr>
          <a:lstStyle/>
          <a:p>
            <a:r>
              <a:rPr lang="en-US" sz="3600" b="1" dirty="0">
                <a:solidFill>
                  <a:srgbClr val="C00000"/>
                </a:solidFill>
                <a:latin typeface="Cooper Black" charset="0"/>
                <a:ea typeface="Cooper Black" charset="0"/>
                <a:cs typeface="Cooper Black" charset="0"/>
              </a:rPr>
              <a:t>MEDIUM VESSEL VASCULITIS..{P.A.N}</a:t>
            </a:r>
          </a:p>
        </p:txBody>
      </p:sp>
      <p:sp>
        <p:nvSpPr>
          <p:cNvPr id="3" name="Content Placeholder 2"/>
          <p:cNvSpPr>
            <a:spLocks noGrp="1"/>
          </p:cNvSpPr>
          <p:nvPr>
            <p:ph idx="1"/>
          </p:nvPr>
        </p:nvSpPr>
        <p:spPr>
          <a:xfrm>
            <a:off x="101600" y="749300"/>
            <a:ext cx="12090400" cy="6108700"/>
          </a:xfrm>
        </p:spPr>
        <p:txBody>
          <a:bodyPr/>
          <a:lstStyle/>
          <a:p>
            <a:pPr>
              <a:buFont typeface="Wingdings" charset="2"/>
              <a:buChar char="ü"/>
            </a:pPr>
            <a:r>
              <a:rPr lang="en-US" b="1" dirty="0"/>
              <a:t>“Necrotizing inflammation of medium-sized or small arteries without glomerulonephritis or vasculitis in arterioles, capillaries, or </a:t>
            </a:r>
            <a:r>
              <a:rPr lang="en-US" b="1" dirty="0" err="1"/>
              <a:t>venules</a:t>
            </a:r>
            <a:r>
              <a:rPr lang="en-US" b="1" dirty="0"/>
              <a:t>.”</a:t>
            </a:r>
          </a:p>
          <a:p>
            <a:pPr>
              <a:buFont typeface="Wingdings" charset="2"/>
              <a:buChar char="ü"/>
            </a:pPr>
            <a:r>
              <a:rPr lang="en-US" b="1" dirty="0">
                <a:solidFill>
                  <a:schemeClr val="accent2">
                    <a:lumMod val="50000"/>
                  </a:schemeClr>
                </a:solidFill>
              </a:rPr>
              <a:t>ADA 2 </a:t>
            </a:r>
            <a:r>
              <a:rPr lang="en-US" b="1" dirty="0" err="1">
                <a:solidFill>
                  <a:schemeClr val="accent2">
                    <a:lumMod val="50000"/>
                  </a:schemeClr>
                </a:solidFill>
              </a:rPr>
              <a:t>def</a:t>
            </a:r>
            <a:r>
              <a:rPr lang="en-US" b="1" dirty="0">
                <a:solidFill>
                  <a:schemeClr val="accent2">
                    <a:lumMod val="50000"/>
                  </a:schemeClr>
                </a:solidFill>
              </a:rPr>
              <a:t> </a:t>
            </a:r>
            <a:r>
              <a:rPr lang="en-US" b="1" dirty="0"/>
              <a:t>has been associated with PAN.</a:t>
            </a:r>
          </a:p>
          <a:p>
            <a:pPr>
              <a:buFont typeface="Wingdings" charset="2"/>
              <a:buChar char="ü"/>
            </a:pPr>
            <a:r>
              <a:rPr lang="en-US" b="1" dirty="0" err="1">
                <a:solidFill>
                  <a:srgbClr val="002060"/>
                </a:solidFill>
              </a:rPr>
              <a:t>Hep</a:t>
            </a:r>
            <a:r>
              <a:rPr lang="en-US" b="1" dirty="0">
                <a:solidFill>
                  <a:srgbClr val="002060"/>
                </a:solidFill>
              </a:rPr>
              <a:t>-B association { 30 : 1 } rule.</a:t>
            </a:r>
          </a:p>
          <a:p>
            <a:pPr>
              <a:buFont typeface="Wingdings" charset="2"/>
              <a:buChar char="ü"/>
            </a:pPr>
            <a:r>
              <a:rPr lang="en-US" b="1" dirty="0"/>
              <a:t>Hairy cell leukemia association.</a:t>
            </a:r>
          </a:p>
          <a:p>
            <a:pPr>
              <a:buFont typeface="Wingdings" charset="2"/>
              <a:buChar char="ü"/>
            </a:pPr>
            <a:endParaRPr lang="en-US" b="1" dirty="0"/>
          </a:p>
          <a:p>
            <a:pPr>
              <a:buFont typeface="Wingdings" charset="2"/>
              <a:buChar char="ü"/>
            </a:pPr>
            <a:r>
              <a:rPr lang="en-US" b="1" dirty="0"/>
              <a:t>Lesions are segmental and tend to involve bifurcations and </a:t>
            </a:r>
            <a:r>
              <a:rPr lang="en-US" b="1" dirty="0" err="1"/>
              <a:t>branchings</a:t>
            </a:r>
            <a:r>
              <a:rPr lang="en-US" b="1" dirty="0"/>
              <a:t> of arteries. </a:t>
            </a:r>
          </a:p>
          <a:p>
            <a:pPr>
              <a:buFont typeface="Wingdings" charset="2"/>
              <a:buChar char="ü"/>
            </a:pPr>
            <a:r>
              <a:rPr lang="en-US" b="1" dirty="0"/>
              <a:t>They may spread circumferentially to involve adjacent veins. </a:t>
            </a:r>
          </a:p>
          <a:p>
            <a:pPr>
              <a:buFont typeface="Wingdings" charset="2"/>
              <a:buChar char="ü"/>
            </a:pPr>
            <a:r>
              <a:rPr lang="en-US" b="1" dirty="0"/>
              <a:t>As the lesions heal, there is collagen deposition, which may lead to further occlusion of the vessel lumen. </a:t>
            </a:r>
          </a:p>
          <a:p>
            <a:pPr>
              <a:buFont typeface="Wingdings" charset="2"/>
              <a:buChar char="ü"/>
            </a:pPr>
            <a:r>
              <a:rPr lang="en-US" b="1" dirty="0"/>
              <a:t>Aneurysmal dilations up to 1 cm in size along the involved arteries are characteristic of </a:t>
            </a:r>
            <a:r>
              <a:rPr lang="en-US" b="1" dirty="0" err="1"/>
              <a:t>polyarteritis</a:t>
            </a:r>
            <a:r>
              <a:rPr lang="en-US" b="1" dirty="0"/>
              <a:t> </a:t>
            </a:r>
            <a:r>
              <a:rPr lang="en-US" b="1" dirty="0" err="1"/>
              <a:t>nodosa</a:t>
            </a:r>
            <a:r>
              <a:rPr lang="en-US" b="1" dirty="0"/>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2277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451600" cy="6858000"/>
          </a:xfrm>
        </p:spPr>
      </p:pic>
      <p:sp>
        <p:nvSpPr>
          <p:cNvPr id="5" name="TextBox 4"/>
          <p:cNvSpPr txBox="1"/>
          <p:nvPr/>
        </p:nvSpPr>
        <p:spPr>
          <a:xfrm>
            <a:off x="6654800" y="190500"/>
            <a:ext cx="5334000" cy="4524315"/>
          </a:xfrm>
          <a:prstGeom prst="rect">
            <a:avLst/>
          </a:prstGeom>
          <a:noFill/>
        </p:spPr>
        <p:txBody>
          <a:bodyPr wrap="square" rtlCol="0">
            <a:spAutoFit/>
          </a:bodyPr>
          <a:lstStyle/>
          <a:p>
            <a:pPr marL="342900" indent="-342900">
              <a:buFont typeface="Wingdings" charset="2"/>
              <a:buChar char="ü"/>
            </a:pPr>
            <a:r>
              <a:rPr lang="en-US" sz="2400" b="1" dirty="0"/>
              <a:t>Pathology in the kidney in classic </a:t>
            </a:r>
            <a:r>
              <a:rPr lang="en-US" sz="2400" b="1" dirty="0" err="1"/>
              <a:t>polyarteritis</a:t>
            </a:r>
            <a:r>
              <a:rPr lang="en-US" sz="2400" b="1" dirty="0"/>
              <a:t> </a:t>
            </a:r>
            <a:r>
              <a:rPr lang="en-US" sz="2400" b="1" dirty="0" err="1"/>
              <a:t>nodosa</a:t>
            </a:r>
            <a:r>
              <a:rPr lang="en-US" sz="2400" b="1" dirty="0"/>
              <a:t> is that of arteritis without glomerulonephritis. </a:t>
            </a:r>
          </a:p>
          <a:p>
            <a:pPr marL="342900" indent="-342900">
              <a:buFont typeface="Wingdings" charset="2"/>
              <a:buChar char="ü"/>
            </a:pPr>
            <a:endParaRPr lang="en-US" sz="2400" b="1" dirty="0"/>
          </a:p>
          <a:p>
            <a:pPr marL="342900" indent="-342900">
              <a:buFont typeface="Wingdings" charset="2"/>
              <a:buChar char="ü"/>
            </a:pPr>
            <a:r>
              <a:rPr lang="en-US" sz="2400" b="1" dirty="0"/>
              <a:t>In </a:t>
            </a:r>
            <a:r>
              <a:rPr lang="en-US" sz="2400" b="1" dirty="0" err="1"/>
              <a:t>polyarteritis</a:t>
            </a:r>
            <a:r>
              <a:rPr lang="en-US" sz="2400" b="1" dirty="0"/>
              <a:t> </a:t>
            </a:r>
            <a:r>
              <a:rPr lang="en-US" sz="2400" b="1" dirty="0" err="1"/>
              <a:t>nodosa</a:t>
            </a:r>
            <a:r>
              <a:rPr lang="en-US" sz="2400" b="1" dirty="0"/>
              <a:t>, renal involvement most commonly manifests as hypertension, renal insufficiency, or hemorrhage due to </a:t>
            </a:r>
            <a:r>
              <a:rPr lang="en-US" sz="2400" b="1" dirty="0" err="1"/>
              <a:t>microaneurysms</a:t>
            </a:r>
            <a:r>
              <a:rPr lang="en-US" sz="2400" b="1" dirty="0"/>
              <a:t>. </a:t>
            </a:r>
          </a:p>
          <a:p>
            <a:pPr marL="342900" indent="-342900">
              <a:buFont typeface="Wingdings" charset="2"/>
              <a:buChar char="ü"/>
            </a:pPr>
            <a:endParaRPr lang="en-US" sz="2400" b="1" dirty="0"/>
          </a:p>
          <a:p>
            <a:pPr marL="342900" indent="-342900">
              <a:buFont typeface="Wingdings" charset="2"/>
              <a:buChar char="ü"/>
            </a:pPr>
            <a:r>
              <a:rPr lang="en-US" sz="2400" b="1" dirty="0"/>
              <a:t>Pulmonary arteries are not involved in </a:t>
            </a:r>
            <a:r>
              <a:rPr lang="en-US" sz="2400" b="1" dirty="0" err="1"/>
              <a:t>polyarteritis</a:t>
            </a:r>
            <a:r>
              <a:rPr lang="en-US" sz="2400" b="1" dirty="0"/>
              <a:t> </a:t>
            </a:r>
            <a:r>
              <a:rPr lang="en-US" sz="2400" b="1" dirty="0" err="1"/>
              <a:t>nodosa</a:t>
            </a:r>
            <a:r>
              <a:rPr lang="en-US" sz="2400" b="1" dirty="0"/>
              <a:t>.</a:t>
            </a:r>
          </a:p>
        </p:txBody>
      </p:sp>
    </p:spTree>
    <p:extLst>
      <p:ext uri="{BB962C8B-B14F-4D97-AF65-F5344CB8AC3E}">
        <p14:creationId xmlns:p14="http://schemas.microsoft.com/office/powerpoint/2010/main" val="9052178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5600"/>
            <a:ext cx="12192000" cy="6176963"/>
          </a:xfrm>
        </p:spPr>
        <p:txBody>
          <a:bodyPr/>
          <a:lstStyle/>
          <a:p>
            <a:pPr>
              <a:buFont typeface="Wingdings" charset="2"/>
              <a:buChar char="ü"/>
            </a:pPr>
            <a:r>
              <a:rPr lang="en-US" b="1" dirty="0"/>
              <a:t>The diagnosis of </a:t>
            </a:r>
            <a:r>
              <a:rPr lang="en-US" b="1" dirty="0" err="1"/>
              <a:t>polyarteritis</a:t>
            </a:r>
            <a:r>
              <a:rPr lang="en-US" b="1" dirty="0"/>
              <a:t> </a:t>
            </a:r>
            <a:r>
              <a:rPr lang="en-US" b="1" dirty="0" err="1"/>
              <a:t>nodosa</a:t>
            </a:r>
            <a:r>
              <a:rPr lang="en-US" b="1" dirty="0"/>
              <a:t> is based on the demonstration of characteristic findings of vasculitis on biopsy material of involved organs. </a:t>
            </a:r>
          </a:p>
          <a:p>
            <a:pPr>
              <a:buFont typeface="Wingdings" charset="2"/>
              <a:buChar char="ü"/>
            </a:pPr>
            <a:endParaRPr lang="en-US" b="1" dirty="0"/>
          </a:p>
          <a:p>
            <a:pPr>
              <a:buFont typeface="Wingdings" charset="2"/>
              <a:buChar char="ü"/>
            </a:pPr>
            <a:r>
              <a:rPr lang="en-US" b="1" dirty="0"/>
              <a:t>In the absence of easily accessible tissue for biopsy, the </a:t>
            </a:r>
            <a:r>
              <a:rPr lang="en-US" b="1" dirty="0" err="1"/>
              <a:t>arteriographic</a:t>
            </a:r>
            <a:r>
              <a:rPr lang="en-US" b="1" dirty="0"/>
              <a:t> demonstration of aneurysms of small- and medium-sized arteries in the renal, hepatic, and visceral vasculature, is sufficient to make the diagnosis. </a:t>
            </a:r>
          </a:p>
          <a:p>
            <a:pPr>
              <a:buFont typeface="Wingdings" charset="2"/>
              <a:buChar char="ü"/>
            </a:pPr>
            <a:endParaRPr lang="en-US" b="1" dirty="0"/>
          </a:p>
          <a:p>
            <a:pPr>
              <a:buFont typeface="Wingdings" charset="2"/>
              <a:buChar char="ü"/>
            </a:pPr>
            <a:r>
              <a:rPr lang="en-US" b="1" dirty="0"/>
              <a:t>Biopsy of symptomatic organs such as nodular skin lesions, painful testes, and nerve/muscle provides the highest diagnostic yields. </a:t>
            </a:r>
          </a:p>
          <a:p>
            <a:pPr>
              <a:buFont typeface="Wingdings" charset="2"/>
              <a:buChar char="ü"/>
            </a:pPr>
            <a:endParaRPr lang="en-US" dirty="0"/>
          </a:p>
          <a:p>
            <a:endParaRPr lang="en-US" dirty="0"/>
          </a:p>
          <a:p>
            <a:endParaRPr lang="en-US" dirty="0"/>
          </a:p>
        </p:txBody>
      </p:sp>
    </p:spTree>
    <p:extLst>
      <p:ext uri="{BB962C8B-B14F-4D97-AF65-F5344CB8AC3E}">
        <p14:creationId xmlns:p14="http://schemas.microsoft.com/office/powerpoint/2010/main" val="8783900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362700"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4300" y="88900"/>
            <a:ext cx="5638800" cy="4470400"/>
          </a:xfrm>
          <a:prstGeom prst="rect">
            <a:avLst/>
          </a:prstGeom>
        </p:spPr>
      </p:pic>
      <p:sp>
        <p:nvSpPr>
          <p:cNvPr id="6" name="Left Arrow 5"/>
          <p:cNvSpPr/>
          <p:nvPr/>
        </p:nvSpPr>
        <p:spPr>
          <a:xfrm>
            <a:off x="2616200" y="990600"/>
            <a:ext cx="304800" cy="127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654800" y="4889500"/>
            <a:ext cx="5181600" cy="707886"/>
          </a:xfrm>
          <a:prstGeom prst="rect">
            <a:avLst/>
          </a:prstGeom>
          <a:noFill/>
        </p:spPr>
        <p:txBody>
          <a:bodyPr wrap="square" rtlCol="0">
            <a:spAutoFit/>
          </a:bodyPr>
          <a:lstStyle/>
          <a:p>
            <a:pPr marL="285750" indent="-285750">
              <a:buFont typeface="Wingdings" charset="2"/>
              <a:buChar char="Ø"/>
            </a:pPr>
            <a:r>
              <a:rPr lang="en-US" sz="2000" b="1" dirty="0">
                <a:solidFill>
                  <a:srgbClr val="C00000"/>
                </a:solidFill>
              </a:rPr>
              <a:t>Transmural inflammation with infiltrating lymphocytes.. </a:t>
            </a:r>
          </a:p>
        </p:txBody>
      </p:sp>
    </p:spTree>
    <p:extLst>
      <p:ext uri="{BB962C8B-B14F-4D97-AF65-F5344CB8AC3E}">
        <p14:creationId xmlns:p14="http://schemas.microsoft.com/office/powerpoint/2010/main" val="142289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210" y="273132"/>
            <a:ext cx="11998712" cy="6460176"/>
          </a:xfrm>
        </p:spPr>
        <p:txBody>
          <a:bodyPr>
            <a:normAutofit/>
          </a:bodyPr>
          <a:lstStyle/>
          <a:p>
            <a:pPr>
              <a:buFont typeface="Wingdings" charset="2"/>
              <a:buChar char="Ø"/>
            </a:pPr>
            <a:r>
              <a:rPr lang="en-US" b="1" dirty="0">
                <a:solidFill>
                  <a:srgbClr val="C00000"/>
                </a:solidFill>
                <a:latin typeface="Cooper Black" charset="0"/>
                <a:ea typeface="Cooper Black" charset="0"/>
                <a:cs typeface="Cooper Black" charset="0"/>
              </a:rPr>
              <a:t>INFECTION IS A GREAT MIMIC OF VASCULITIS..</a:t>
            </a:r>
          </a:p>
          <a:p>
            <a:pPr>
              <a:buFont typeface="Wingdings" charset="2"/>
              <a:buChar char="Ø"/>
            </a:pPr>
            <a:endParaRPr lang="en-US" b="1" dirty="0">
              <a:solidFill>
                <a:srgbClr val="C00000"/>
              </a:solidFill>
            </a:endParaRPr>
          </a:p>
          <a:p>
            <a:pPr>
              <a:buFont typeface="Wingdings" charset="2"/>
              <a:buChar char="ü"/>
            </a:pPr>
            <a:r>
              <a:rPr lang="en-US" b="1" dirty="0"/>
              <a:t>Bacterial endocarditis. </a:t>
            </a:r>
          </a:p>
          <a:p>
            <a:pPr>
              <a:buFont typeface="Wingdings" charset="2"/>
              <a:buChar char="ü"/>
            </a:pPr>
            <a:r>
              <a:rPr lang="en-US" b="1" dirty="0"/>
              <a:t>Disseminated gonococcal infection. </a:t>
            </a:r>
          </a:p>
          <a:p>
            <a:pPr>
              <a:buFont typeface="Wingdings" charset="2"/>
              <a:buChar char="ü"/>
            </a:pPr>
            <a:r>
              <a:rPr lang="en-US" b="1" dirty="0"/>
              <a:t>Pulmonary histoplasmosis.</a:t>
            </a:r>
          </a:p>
          <a:p>
            <a:pPr>
              <a:buFont typeface="Wingdings" charset="2"/>
              <a:buChar char="ü"/>
            </a:pPr>
            <a:r>
              <a:rPr lang="en-US" b="1" dirty="0" err="1"/>
              <a:t>Coccidioidomycosis</a:t>
            </a:r>
            <a:r>
              <a:rPr lang="en-US" b="1" dirty="0"/>
              <a:t>.</a:t>
            </a:r>
          </a:p>
          <a:p>
            <a:pPr>
              <a:buFont typeface="Wingdings" charset="2"/>
              <a:buChar char="ü"/>
            </a:pPr>
            <a:r>
              <a:rPr lang="en-US" b="1" dirty="0"/>
              <a:t>Syphilis.</a:t>
            </a:r>
          </a:p>
          <a:p>
            <a:pPr>
              <a:buFont typeface="Wingdings" charset="2"/>
              <a:buChar char="ü"/>
            </a:pPr>
            <a:r>
              <a:rPr lang="en-US" b="1" dirty="0"/>
              <a:t>Lyme disease.</a:t>
            </a:r>
          </a:p>
          <a:p>
            <a:pPr>
              <a:buFont typeface="Wingdings" charset="2"/>
              <a:buChar char="ü"/>
            </a:pPr>
            <a:r>
              <a:rPr lang="en-US" b="1" dirty="0"/>
              <a:t>Rocky Mountain spotted fever.</a:t>
            </a:r>
          </a:p>
          <a:p>
            <a:pPr>
              <a:buFont typeface="Wingdings" charset="2"/>
              <a:buChar char="ü"/>
            </a:pPr>
            <a:r>
              <a:rPr lang="en-US" b="1" dirty="0"/>
              <a:t>Whipple’s disease. </a:t>
            </a:r>
          </a:p>
          <a:p>
            <a:endParaRPr lang="en-US" b="1" dirty="0"/>
          </a:p>
        </p:txBody>
      </p:sp>
    </p:spTree>
    <p:extLst>
      <p:ext uri="{BB962C8B-B14F-4D97-AF65-F5344CB8AC3E}">
        <p14:creationId xmlns:p14="http://schemas.microsoft.com/office/powerpoint/2010/main" val="977247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189"/>
            <a:ext cx="12192000" cy="3391111"/>
          </a:xfrm>
        </p:spPr>
      </p:pic>
      <p:sp>
        <p:nvSpPr>
          <p:cNvPr id="5" name="TextBox 4"/>
          <p:cNvSpPr txBox="1"/>
          <p:nvPr/>
        </p:nvSpPr>
        <p:spPr>
          <a:xfrm>
            <a:off x="304800" y="4089400"/>
            <a:ext cx="11772900" cy="2492990"/>
          </a:xfrm>
          <a:prstGeom prst="rect">
            <a:avLst/>
          </a:prstGeom>
          <a:noFill/>
        </p:spPr>
        <p:txBody>
          <a:bodyPr wrap="square" rtlCol="0">
            <a:spAutoFit/>
          </a:bodyPr>
          <a:lstStyle/>
          <a:p>
            <a:pPr marL="285750" indent="-285750">
              <a:buFont typeface="Wingdings" charset="2"/>
              <a:buChar char="Ø"/>
            </a:pPr>
            <a:r>
              <a:rPr lang="en-US" sz="2000" b="1" dirty="0">
                <a:solidFill>
                  <a:srgbClr val="002060"/>
                </a:solidFill>
              </a:rPr>
              <a:t>Treatment of hepatitis B–related PAN with steroids plus an antiviral agent plus plasmapheresis resulted in 81% of patients achieving remission and a subsequent 10% relapse rate.</a:t>
            </a:r>
          </a:p>
          <a:p>
            <a:pPr marL="285750" indent="-285750">
              <a:buFont typeface="Wingdings" charset="2"/>
              <a:buChar char="Ø"/>
            </a:pPr>
            <a:endParaRPr lang="en-US" sz="2000" b="1" dirty="0">
              <a:solidFill>
                <a:srgbClr val="002060"/>
              </a:solidFill>
            </a:endParaRPr>
          </a:p>
          <a:p>
            <a:pPr marL="285750" indent="-285750">
              <a:buFont typeface="Wingdings" charset="2"/>
              <a:buChar char="Ø"/>
            </a:pPr>
            <a:r>
              <a:rPr lang="en-US" sz="2000" b="1" dirty="0">
                <a:solidFill>
                  <a:srgbClr val="002060"/>
                </a:solidFill>
              </a:rPr>
              <a:t>Plasmapheresis achieved not only a control of disease in combination with steroids and antiviral therapy but facilitated seroconversion to prevent secondary long-term complications from HBV infections such as liver involvement. </a:t>
            </a:r>
          </a:p>
          <a:p>
            <a:pPr marL="285750" indent="-285750">
              <a:buFont typeface="Wingdings" charset="2"/>
              <a:buChar char="Ø"/>
            </a:pPr>
            <a:endParaRPr lang="en-US" dirty="0"/>
          </a:p>
          <a:p>
            <a:pPr marL="285750" indent="-285750">
              <a:buFont typeface="Wingdings" charset="2"/>
              <a:buChar char="Ø"/>
            </a:pPr>
            <a:endParaRPr lang="en-US" dirty="0"/>
          </a:p>
        </p:txBody>
      </p:sp>
    </p:spTree>
    <p:extLst>
      <p:ext uri="{BB962C8B-B14F-4D97-AF65-F5344CB8AC3E}">
        <p14:creationId xmlns:p14="http://schemas.microsoft.com/office/powerpoint/2010/main" val="20280792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 y="292100"/>
            <a:ext cx="12192000" cy="901701"/>
          </a:xfrm>
        </p:spPr>
        <p:txBody>
          <a:bodyPr>
            <a:noAutofit/>
          </a:bodyPr>
          <a:lstStyle/>
          <a:p>
            <a:pPr marL="342900" indent="-342900">
              <a:buFont typeface="Wingdings" charset="2"/>
              <a:buChar char="Ø"/>
            </a:pPr>
            <a:r>
              <a:rPr lang="en-US" sz="2800" b="1" dirty="0">
                <a:solidFill>
                  <a:schemeClr val="accent5">
                    <a:lumMod val="75000"/>
                  </a:schemeClr>
                </a:solidFill>
                <a:latin typeface="Cooper Black" charset="0"/>
                <a:ea typeface="Cooper Black" charset="0"/>
                <a:cs typeface="Cooper Black" charset="0"/>
              </a:rPr>
              <a:t>Kawasaki disease {</a:t>
            </a:r>
            <a:r>
              <a:rPr lang="en-US" sz="2800" b="1" i="1" dirty="0">
                <a:solidFill>
                  <a:schemeClr val="accent5">
                    <a:lumMod val="75000"/>
                  </a:schemeClr>
                </a:solidFill>
                <a:latin typeface="Cooper Black" charset="0"/>
                <a:ea typeface="Cooper Black" charset="0"/>
                <a:cs typeface="Cooper Black" charset="0"/>
              </a:rPr>
              <a:t>infantile </a:t>
            </a:r>
            <a:r>
              <a:rPr lang="en-US" sz="2800" b="1" i="1" dirty="0" err="1">
                <a:solidFill>
                  <a:schemeClr val="accent5">
                    <a:lumMod val="75000"/>
                  </a:schemeClr>
                </a:solidFill>
                <a:latin typeface="Cooper Black" charset="0"/>
                <a:ea typeface="Cooper Black" charset="0"/>
                <a:cs typeface="Cooper Black" charset="0"/>
              </a:rPr>
              <a:t>periarteritis</a:t>
            </a:r>
            <a:r>
              <a:rPr lang="en-US" sz="2800" b="1" i="1" dirty="0">
                <a:solidFill>
                  <a:schemeClr val="accent5">
                    <a:lumMod val="75000"/>
                  </a:schemeClr>
                </a:solidFill>
                <a:latin typeface="Cooper Black" charset="0"/>
                <a:ea typeface="Cooper Black" charset="0"/>
                <a:cs typeface="Cooper Black" charset="0"/>
              </a:rPr>
              <a:t> </a:t>
            </a:r>
            <a:r>
              <a:rPr lang="en-US" sz="2800" b="1" i="1" dirty="0" err="1">
                <a:solidFill>
                  <a:schemeClr val="accent5">
                    <a:lumMod val="75000"/>
                  </a:schemeClr>
                </a:solidFill>
                <a:latin typeface="Cooper Black" charset="0"/>
                <a:ea typeface="Cooper Black" charset="0"/>
                <a:cs typeface="Cooper Black" charset="0"/>
              </a:rPr>
              <a:t>nodosa</a:t>
            </a:r>
            <a:r>
              <a:rPr lang="en-US" sz="2800" b="1" i="1" dirty="0">
                <a:solidFill>
                  <a:schemeClr val="accent5">
                    <a:lumMod val="75000"/>
                  </a:schemeClr>
                </a:solidFill>
                <a:latin typeface="Cooper Black" charset="0"/>
                <a:ea typeface="Cooper Black" charset="0"/>
                <a:cs typeface="Cooper Black" charset="0"/>
              </a:rPr>
              <a:t>, </a:t>
            </a:r>
            <a:r>
              <a:rPr lang="en-US" sz="2800" b="1" i="1" dirty="0" err="1">
                <a:solidFill>
                  <a:schemeClr val="accent5">
                    <a:lumMod val="75000"/>
                  </a:schemeClr>
                </a:solidFill>
                <a:latin typeface="Cooper Black" charset="0"/>
                <a:ea typeface="Cooper Black" charset="0"/>
                <a:cs typeface="Cooper Black" charset="0"/>
              </a:rPr>
              <a:t>mucocutaneous</a:t>
            </a:r>
            <a:r>
              <a:rPr lang="en-US" sz="2800" b="1" i="1" dirty="0">
                <a:solidFill>
                  <a:schemeClr val="accent5">
                    <a:lumMod val="75000"/>
                  </a:schemeClr>
                </a:solidFill>
                <a:latin typeface="Cooper Black" charset="0"/>
                <a:ea typeface="Cooper Black" charset="0"/>
                <a:cs typeface="Cooper Black" charset="0"/>
              </a:rPr>
              <a:t> lymph node syndrome}.. </a:t>
            </a:r>
            <a:br>
              <a:rPr lang="en-US" sz="3600" b="1" dirty="0">
                <a:latin typeface="Cooper Black" charset="0"/>
                <a:ea typeface="Cooper Black" charset="0"/>
                <a:cs typeface="Cooper Black" charset="0"/>
              </a:rPr>
            </a:br>
            <a:endParaRPr lang="en-US" sz="3600" b="1" dirty="0">
              <a:latin typeface="Cooper Black" charset="0"/>
              <a:ea typeface="Cooper Black" charset="0"/>
              <a:cs typeface="Cooper Black" charset="0"/>
            </a:endParaRPr>
          </a:p>
        </p:txBody>
      </p:sp>
      <p:sp>
        <p:nvSpPr>
          <p:cNvPr id="3" name="Content Placeholder 2"/>
          <p:cNvSpPr>
            <a:spLocks noGrp="1"/>
          </p:cNvSpPr>
          <p:nvPr>
            <p:ph idx="1"/>
          </p:nvPr>
        </p:nvSpPr>
        <p:spPr>
          <a:xfrm>
            <a:off x="0" y="990600"/>
            <a:ext cx="12192000" cy="5867400"/>
          </a:xfrm>
        </p:spPr>
        <p:txBody>
          <a:bodyPr>
            <a:normAutofit lnSpcReduction="10000"/>
          </a:bodyPr>
          <a:lstStyle/>
          <a:p>
            <a:pPr>
              <a:buFont typeface="Wingdings" charset="2"/>
              <a:buChar char="ü"/>
            </a:pPr>
            <a:r>
              <a:rPr lang="en-US" b="1" dirty="0"/>
              <a:t>Children younger than 5 years, boys &gt;&gt; girls.</a:t>
            </a:r>
          </a:p>
          <a:p>
            <a:pPr>
              <a:buFont typeface="Wingdings" charset="2"/>
              <a:buChar char="ü"/>
            </a:pPr>
            <a:endParaRPr lang="en-US" b="1" dirty="0"/>
          </a:p>
          <a:p>
            <a:pPr>
              <a:buFont typeface="Wingdings" charset="2"/>
              <a:buChar char="v"/>
            </a:pPr>
            <a:r>
              <a:rPr lang="en-US" b="1" dirty="0">
                <a:solidFill>
                  <a:srgbClr val="C00000"/>
                </a:solidFill>
              </a:rPr>
              <a:t>CLINICAL CRITERIA FOR CLASSIC KAWASAKI DISEASE..</a:t>
            </a:r>
          </a:p>
          <a:p>
            <a:pPr>
              <a:buFont typeface="Wingdings" charset="2"/>
              <a:buChar char="Ø"/>
            </a:pPr>
            <a:r>
              <a:rPr lang="en-US" dirty="0"/>
              <a:t> </a:t>
            </a:r>
            <a:r>
              <a:rPr lang="en-US" b="1" dirty="0">
                <a:solidFill>
                  <a:schemeClr val="tx2">
                    <a:lumMod val="75000"/>
                  </a:schemeClr>
                </a:solidFill>
              </a:rPr>
              <a:t>Fever persisting at least 4 days in the presence of four of five principal clinical criteria: </a:t>
            </a:r>
          </a:p>
          <a:p>
            <a:pPr>
              <a:buFont typeface="Wingdings" charset="2"/>
              <a:buChar char="ü"/>
            </a:pPr>
            <a:r>
              <a:rPr lang="en-US" b="1" dirty="0"/>
              <a:t>Polymorphous rash.</a:t>
            </a:r>
          </a:p>
          <a:p>
            <a:pPr>
              <a:buFont typeface="Wingdings" charset="2"/>
              <a:buChar char="ü"/>
            </a:pPr>
            <a:r>
              <a:rPr lang="en-US" b="1" dirty="0"/>
              <a:t>Bilateral conjunctival injection without exudate.</a:t>
            </a:r>
          </a:p>
          <a:p>
            <a:pPr>
              <a:buFont typeface="Wingdings" charset="2"/>
              <a:buChar char="ü"/>
            </a:pPr>
            <a:r>
              <a:rPr lang="en-US" b="1" dirty="0"/>
              <a:t>Changes in the oropharynx, including red fissured lips, strawberry tongue, and red pharynx without exudate.</a:t>
            </a:r>
          </a:p>
          <a:p>
            <a:pPr>
              <a:buFont typeface="Wingdings" charset="2"/>
              <a:buChar char="ü"/>
            </a:pPr>
            <a:r>
              <a:rPr lang="en-US" b="1" dirty="0"/>
              <a:t>Changes in the extremities, including edema of the dorsa of the hands and feet, palm and sole erythema, and </a:t>
            </a:r>
            <a:r>
              <a:rPr lang="en-US" b="1" dirty="0" err="1"/>
              <a:t>periungual</a:t>
            </a:r>
            <a:r>
              <a:rPr lang="en-US" b="1" dirty="0"/>
              <a:t> desquamation during the convalescent stage (usually 2 to 3 weeks after fever onset).</a:t>
            </a:r>
          </a:p>
          <a:p>
            <a:pPr>
              <a:buFont typeface="Wingdings" charset="2"/>
              <a:buChar char="ü"/>
            </a:pPr>
            <a:r>
              <a:rPr lang="en-US" b="1" dirty="0"/>
              <a:t>Enlarged cervical lymph node of at least 1.5 cm (usually unilateral). </a:t>
            </a:r>
          </a:p>
          <a:p>
            <a:pPr>
              <a:buFont typeface="Wingdings" charset="2"/>
              <a:buChar char="ü"/>
            </a:pPr>
            <a:endParaRPr lang="en-US" dirty="0"/>
          </a:p>
          <a:p>
            <a:endParaRPr lang="en-US" dirty="0"/>
          </a:p>
          <a:p>
            <a:endParaRPr lang="en-US" dirty="0"/>
          </a:p>
        </p:txBody>
      </p:sp>
    </p:spTree>
    <p:extLst>
      <p:ext uri="{BB962C8B-B14F-4D97-AF65-F5344CB8AC3E}">
        <p14:creationId xmlns:p14="http://schemas.microsoft.com/office/powerpoint/2010/main" val="4828262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027" y="98425"/>
            <a:ext cx="3720973" cy="3394075"/>
          </a:xfrm>
        </p:spPr>
      </p:pic>
      <p:sp>
        <p:nvSpPr>
          <p:cNvPr id="11" name="TextBox 10"/>
          <p:cNvSpPr txBox="1"/>
          <p:nvPr/>
        </p:nvSpPr>
        <p:spPr>
          <a:xfrm flipH="1">
            <a:off x="4152900" y="266700"/>
            <a:ext cx="7531100" cy="3139321"/>
          </a:xfrm>
          <a:prstGeom prst="rect">
            <a:avLst/>
          </a:prstGeom>
          <a:noFill/>
        </p:spPr>
        <p:txBody>
          <a:bodyPr wrap="square" rtlCol="0">
            <a:spAutoFit/>
          </a:bodyPr>
          <a:lstStyle/>
          <a:p>
            <a:pPr marL="285750" indent="-285750">
              <a:buFont typeface="Wingdings" charset="2"/>
              <a:buChar char="ü"/>
            </a:pPr>
            <a:r>
              <a:rPr lang="en-US" sz="2400" b="1" dirty="0">
                <a:solidFill>
                  <a:schemeClr val="accent2">
                    <a:lumMod val="50000"/>
                  </a:schemeClr>
                </a:solidFill>
              </a:rPr>
              <a:t>The </a:t>
            </a:r>
            <a:r>
              <a:rPr lang="en-US" sz="2400" b="1" dirty="0" err="1">
                <a:solidFill>
                  <a:schemeClr val="accent2">
                    <a:lumMod val="50000"/>
                  </a:schemeClr>
                </a:solidFill>
              </a:rPr>
              <a:t>exanthem</a:t>
            </a:r>
            <a:r>
              <a:rPr lang="en-US" sz="2400" b="1" dirty="0">
                <a:solidFill>
                  <a:schemeClr val="accent2">
                    <a:lumMod val="50000"/>
                  </a:schemeClr>
                </a:solidFill>
              </a:rPr>
              <a:t> can take many different forms but is never frankly bullous or vesicular.</a:t>
            </a:r>
          </a:p>
          <a:p>
            <a:pPr marL="285750" indent="-285750">
              <a:buFont typeface="Wingdings" charset="2"/>
              <a:buChar char="ü"/>
            </a:pPr>
            <a:r>
              <a:rPr lang="en-US" sz="2400" b="1" dirty="0">
                <a:solidFill>
                  <a:schemeClr val="accent2">
                    <a:lumMod val="50000"/>
                  </a:schemeClr>
                </a:solidFill>
              </a:rPr>
              <a:t>The rash is not pruritic.</a:t>
            </a:r>
          </a:p>
          <a:p>
            <a:pPr marL="285750" indent="-285750">
              <a:buFont typeface="Wingdings" charset="2"/>
              <a:buChar char="ü"/>
            </a:pPr>
            <a:r>
              <a:rPr lang="en-US" sz="2400" b="1" dirty="0" err="1">
                <a:solidFill>
                  <a:schemeClr val="accent2">
                    <a:lumMod val="50000"/>
                  </a:schemeClr>
                </a:solidFill>
              </a:rPr>
              <a:t>Micropustules</a:t>
            </a:r>
            <a:r>
              <a:rPr lang="en-US" sz="2400" b="1" dirty="0">
                <a:solidFill>
                  <a:schemeClr val="accent2">
                    <a:lumMod val="50000"/>
                  </a:schemeClr>
                </a:solidFill>
              </a:rPr>
              <a:t> (less than 1 mm) may occur over extensor surfaces, genitals, and the upper buttocks.</a:t>
            </a:r>
          </a:p>
          <a:p>
            <a:pPr marL="285750" indent="-285750">
              <a:buFont typeface="Wingdings" charset="2"/>
              <a:buChar char="ü"/>
            </a:pPr>
            <a:r>
              <a:rPr lang="en-US" sz="2400" b="1" dirty="0">
                <a:solidFill>
                  <a:schemeClr val="accent2">
                    <a:lumMod val="50000"/>
                  </a:schemeClr>
                </a:solidFill>
              </a:rPr>
              <a:t>The rash is accentuated in the groin in 50% of patients.</a:t>
            </a:r>
            <a:endParaRPr lang="en-US" sz="2000" b="1" dirty="0">
              <a:solidFill>
                <a:schemeClr val="accent2">
                  <a:lumMod val="50000"/>
                </a:schemeClr>
              </a:solidFill>
            </a:endParaRPr>
          </a:p>
          <a:p>
            <a:r>
              <a:rPr lang="en-US" dirty="0"/>
              <a:t> </a:t>
            </a:r>
          </a:p>
          <a:p>
            <a:endParaRPr lang="en-US" dirty="0"/>
          </a:p>
          <a:p>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7" y="3619500"/>
            <a:ext cx="3720973" cy="3136900"/>
          </a:xfrm>
          <a:prstGeom prst="rect">
            <a:avLst/>
          </a:prstGeom>
        </p:spPr>
      </p:pic>
      <p:sp>
        <p:nvSpPr>
          <p:cNvPr id="13" name="TextBox 12"/>
          <p:cNvSpPr txBox="1"/>
          <p:nvPr/>
        </p:nvSpPr>
        <p:spPr>
          <a:xfrm>
            <a:off x="4152900" y="3619500"/>
            <a:ext cx="7531100" cy="2800767"/>
          </a:xfrm>
          <a:prstGeom prst="rect">
            <a:avLst/>
          </a:prstGeom>
          <a:noFill/>
        </p:spPr>
        <p:txBody>
          <a:bodyPr wrap="square" rtlCol="0">
            <a:spAutoFit/>
          </a:bodyPr>
          <a:lstStyle/>
          <a:p>
            <a:pPr marL="285750" indent="-285750">
              <a:buFont typeface="Wingdings" charset="2"/>
              <a:buChar char="ü"/>
            </a:pPr>
            <a:r>
              <a:rPr lang="en-US" sz="2000" b="1" dirty="0">
                <a:solidFill>
                  <a:srgbClr val="0070C0"/>
                </a:solidFill>
              </a:rPr>
              <a:t>Changes in the extremities include edema of the dorsa of hands and feet and palm and sole erythema.</a:t>
            </a:r>
          </a:p>
          <a:p>
            <a:pPr marL="285750" indent="-285750">
              <a:buFont typeface="Wingdings" charset="2"/>
              <a:buChar char="ü"/>
            </a:pPr>
            <a:r>
              <a:rPr lang="en-US" sz="2000" b="1" dirty="0" err="1">
                <a:solidFill>
                  <a:srgbClr val="0070C0"/>
                </a:solidFill>
              </a:rPr>
              <a:t>Periungual</a:t>
            </a:r>
            <a:r>
              <a:rPr lang="en-US" sz="2000" b="1" dirty="0">
                <a:solidFill>
                  <a:srgbClr val="0070C0"/>
                </a:solidFill>
              </a:rPr>
              <a:t> desquamation may occur on the fingers or toes is noted in two thirds of patients.</a:t>
            </a:r>
          </a:p>
          <a:p>
            <a:pPr marL="285750" indent="-285750">
              <a:buFont typeface="Wingdings" charset="2"/>
              <a:buChar char="ü"/>
            </a:pPr>
            <a:r>
              <a:rPr lang="en-US" sz="2000" b="1" dirty="0">
                <a:solidFill>
                  <a:srgbClr val="0070C0"/>
                </a:solidFill>
              </a:rPr>
              <a:t>Arthritis of the small joints of the fingers is common and is often associated with a bluish discoloration over the proximal interphalangeal joints. </a:t>
            </a:r>
          </a:p>
          <a:p>
            <a:endParaRPr lang="en-US" dirty="0"/>
          </a:p>
          <a:p>
            <a:endParaRPr lang="en-US" dirty="0"/>
          </a:p>
        </p:txBody>
      </p:sp>
    </p:spTree>
    <p:extLst>
      <p:ext uri="{BB962C8B-B14F-4D97-AF65-F5344CB8AC3E}">
        <p14:creationId xmlns:p14="http://schemas.microsoft.com/office/powerpoint/2010/main" val="18239815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12192000" cy="6743700"/>
          </a:xfrm>
        </p:spPr>
        <p:txBody>
          <a:bodyPr/>
          <a:lstStyle/>
          <a:p>
            <a:pPr>
              <a:buFont typeface="Wingdings" charset="2"/>
              <a:buChar char="ü"/>
            </a:pPr>
            <a:r>
              <a:rPr lang="en-US" b="1" dirty="0"/>
              <a:t>A painful, unilateral cervical lymph node mass is noted in approximately one third of patients. </a:t>
            </a:r>
          </a:p>
          <a:p>
            <a:pPr>
              <a:buFont typeface="Wingdings" charset="2"/>
              <a:buChar char="ü"/>
            </a:pPr>
            <a:r>
              <a:rPr lang="en-US" b="1" dirty="0"/>
              <a:t>Imaging studies show a </a:t>
            </a:r>
            <a:r>
              <a:rPr lang="en-US" b="1" dirty="0">
                <a:solidFill>
                  <a:srgbClr val="00B0F0"/>
                </a:solidFill>
              </a:rPr>
              <a:t>“cluster of grapes” </a:t>
            </a:r>
            <a:r>
              <a:rPr lang="en-US" b="1" dirty="0"/>
              <a:t>appearance of the node mass, in contrast with the more common single, hypodense node associated with localized bacterial infection. </a:t>
            </a:r>
          </a:p>
          <a:p>
            <a:pPr>
              <a:buFont typeface="Wingdings" charset="2"/>
              <a:buChar char="ü"/>
            </a:pPr>
            <a:r>
              <a:rPr lang="en-US" b="1" dirty="0"/>
              <a:t>KD patients with cervical node enlargement tend to have higher levels of inflammatory markers than patients with bacterial infection.</a:t>
            </a:r>
          </a:p>
          <a:p>
            <a:pPr>
              <a:buFont typeface="Wingdings" charset="2"/>
              <a:buChar char="ü"/>
            </a:pPr>
            <a:r>
              <a:rPr lang="en-US" b="1" dirty="0"/>
              <a:t>Other clinical manifestations of KD may include- </a:t>
            </a:r>
          </a:p>
          <a:p>
            <a:pPr>
              <a:buFont typeface="Wingdings" charset="2"/>
              <a:buChar char="ü"/>
            </a:pPr>
            <a:r>
              <a:rPr lang="en-US" b="1" dirty="0"/>
              <a:t>Gastrointestinal manifestations including hydrops of the gallbladder and pancreatitis, urethritis, facial nerve palsy (rare), and sensorineural hearing loss (fewer than 1% of cases).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910418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017202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077700" cy="6858000"/>
          </a:xfrm>
        </p:spPr>
        <p:txBody>
          <a:bodyPr/>
          <a:lstStyle/>
          <a:p>
            <a:r>
              <a:rPr lang="en-US" b="1" dirty="0"/>
              <a:t>Current recommended treatment for KD patients is a single intravenously administered dose of </a:t>
            </a:r>
            <a:r>
              <a:rPr lang="en-US" b="1" dirty="0">
                <a:solidFill>
                  <a:srgbClr val="C00000"/>
                </a:solidFill>
              </a:rPr>
              <a:t>immunoglobulin (IVIG, 2 g/kg) </a:t>
            </a:r>
            <a:r>
              <a:rPr lang="en-US" b="1" dirty="0"/>
              <a:t>in conjunction with high-dose </a:t>
            </a:r>
            <a:r>
              <a:rPr lang="en-US" b="1" dirty="0">
                <a:solidFill>
                  <a:srgbClr val="FF0000"/>
                </a:solidFill>
              </a:rPr>
              <a:t>aspirin (80 to 100 mg/kg/day).</a:t>
            </a:r>
          </a:p>
          <a:p>
            <a:r>
              <a:rPr lang="en-US" b="1" dirty="0"/>
              <a:t>After cessation of fever, reduce the aspirin dosage to a low antiplatelet dosage of 3 to 5 mg/kg/day. </a:t>
            </a:r>
          </a:p>
          <a:p>
            <a:r>
              <a:rPr lang="en-US" b="1" dirty="0"/>
              <a:t>Aspirin is continued until the ESR and platelet count have returned to the normal range. </a:t>
            </a:r>
          </a:p>
          <a:p>
            <a:r>
              <a:rPr lang="en-US" b="1" dirty="0"/>
              <a:t>This approach, if implemented within the first 10 days after fever onset, reduces the incidence of coronary artery aneurysms from 25% to 5%.</a:t>
            </a:r>
          </a:p>
          <a:p>
            <a:endParaRPr lang="en-US" dirty="0"/>
          </a:p>
          <a:p>
            <a:r>
              <a:rPr lang="en-US" sz="3200" b="1" dirty="0">
                <a:solidFill>
                  <a:srgbClr val="002060"/>
                </a:solidFill>
              </a:rPr>
              <a:t>IVIG resistance,</a:t>
            </a:r>
            <a:r>
              <a:rPr lang="en-US" b="1" dirty="0"/>
              <a:t> defined as persistent or recrudescent fever (temperature of 38.0° C or higher) at least 36 hours after the end of the initial IVIG infusion, can occur in patients at highest risk of coronary artery damage. </a:t>
            </a:r>
          </a:p>
          <a:p>
            <a:r>
              <a:rPr lang="en-US" b="1" dirty="0"/>
              <a:t>Single infusion of infliximab, corticosteroids, cyclosporine, and plasmapheresis.</a:t>
            </a:r>
            <a:r>
              <a:rPr lang="en-US" dirty="0"/>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332366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98425"/>
            <a:ext cx="12077700" cy="727075"/>
          </a:xfrm>
        </p:spPr>
        <p:txBody>
          <a:bodyPr>
            <a:normAutofit/>
          </a:bodyPr>
          <a:lstStyle/>
          <a:p>
            <a:pPr marL="457200" indent="-457200">
              <a:buFont typeface="Wingdings" charset="2"/>
              <a:buChar char="Ø"/>
            </a:pPr>
            <a:r>
              <a:rPr lang="en-US" sz="3200" b="1" dirty="0">
                <a:latin typeface="Cooper Black" charset="0"/>
                <a:ea typeface="Cooper Black" charset="0"/>
                <a:cs typeface="Cooper Black" charset="0"/>
              </a:rPr>
              <a:t>Immune complex–mediated small vessel vasculitis.. </a:t>
            </a:r>
          </a:p>
        </p:txBody>
      </p:sp>
      <p:sp>
        <p:nvSpPr>
          <p:cNvPr id="3" name="Content Placeholder 2"/>
          <p:cNvSpPr>
            <a:spLocks noGrp="1"/>
          </p:cNvSpPr>
          <p:nvPr>
            <p:ph idx="1"/>
          </p:nvPr>
        </p:nvSpPr>
        <p:spPr>
          <a:xfrm>
            <a:off x="0" y="1104900"/>
            <a:ext cx="12192000" cy="5410200"/>
          </a:xfrm>
        </p:spPr>
        <p:txBody>
          <a:bodyPr>
            <a:normAutofit fontScale="25000" lnSpcReduction="20000"/>
          </a:bodyPr>
          <a:lstStyle/>
          <a:p>
            <a:pPr>
              <a:buFont typeface="Wingdings" charset="2"/>
              <a:buChar char="ü"/>
            </a:pPr>
            <a:r>
              <a:rPr lang="en-US" sz="11200" b="1" i="1" dirty="0"/>
              <a:t>IgA vasculitis (Henoch-</a:t>
            </a:r>
            <a:r>
              <a:rPr lang="en-US" sz="11200" b="1" i="1" dirty="0" err="1"/>
              <a:t>Schonlein</a:t>
            </a:r>
            <a:r>
              <a:rPr lang="en-US" sz="11200" b="1" i="1" dirty="0"/>
              <a:t>)-</a:t>
            </a:r>
            <a:r>
              <a:rPr lang="en-US" sz="11200" b="1" dirty="0"/>
              <a:t> a small-vessel vasculitis characterized by </a:t>
            </a:r>
            <a:r>
              <a:rPr lang="en-US" sz="11200" b="1" dirty="0">
                <a:solidFill>
                  <a:srgbClr val="0070C0"/>
                </a:solidFill>
              </a:rPr>
              <a:t>palpable purpura (most commonly distributed over the buttocks and lower extremities),</a:t>
            </a:r>
            <a:r>
              <a:rPr lang="en-US" sz="11200" b="1" dirty="0"/>
              <a:t> </a:t>
            </a:r>
            <a:r>
              <a:rPr lang="en-US" sz="11200" b="1" dirty="0" err="1"/>
              <a:t>arthralgias</a:t>
            </a:r>
            <a:r>
              <a:rPr lang="en-US" sz="11200" b="1" dirty="0"/>
              <a:t>, gastrointestinal signs and symptoms, and glomerulonephritis.</a:t>
            </a:r>
          </a:p>
          <a:p>
            <a:pPr>
              <a:buFont typeface="Wingdings" charset="2"/>
              <a:buChar char="ü"/>
            </a:pPr>
            <a:endParaRPr lang="en-US" sz="11200" b="1" dirty="0"/>
          </a:p>
          <a:p>
            <a:pPr>
              <a:buFont typeface="Wingdings" charset="2"/>
              <a:buChar char="ü"/>
            </a:pPr>
            <a:r>
              <a:rPr lang="en-US" sz="11200" b="1" dirty="0"/>
              <a:t>IgA vasculitis (Henoch-</a:t>
            </a:r>
            <a:r>
              <a:rPr lang="en-US" sz="11200" b="1" dirty="0" err="1"/>
              <a:t>Schonlein</a:t>
            </a:r>
            <a:r>
              <a:rPr lang="en-US" sz="11200" b="1" dirty="0"/>
              <a:t>) is usually seen in children most patients range in age from 4 to 7 years.</a:t>
            </a:r>
          </a:p>
          <a:p>
            <a:pPr>
              <a:buFont typeface="Wingdings" charset="2"/>
              <a:buChar char="ü"/>
            </a:pPr>
            <a:endParaRPr lang="en-US" sz="11200" b="1" dirty="0"/>
          </a:p>
          <a:p>
            <a:pPr>
              <a:buFont typeface="Wingdings" charset="2"/>
              <a:buChar char="ü"/>
            </a:pPr>
            <a:r>
              <a:rPr lang="en-US" sz="11200" b="1" dirty="0"/>
              <a:t>A number of inciting antigens have been suggested including upper respiratory tract infections, various drugs, foods, insect bites, and immunizations. </a:t>
            </a:r>
          </a:p>
          <a:p>
            <a:pPr>
              <a:buFont typeface="Wingdings" charset="2"/>
              <a:buChar char="ü"/>
            </a:pPr>
            <a:endParaRPr lang="en-US" sz="11200" b="1" dirty="0"/>
          </a:p>
          <a:p>
            <a:pPr>
              <a:buFont typeface="Wingdings" charset="2"/>
              <a:buChar char="ü"/>
            </a:pPr>
            <a:r>
              <a:rPr lang="en-US" sz="11200" b="1" dirty="0"/>
              <a:t>IgA is the antibody class most often seen in the immune complexes and has been demonstrated in the renal biopsies of these patients. </a:t>
            </a:r>
          </a:p>
          <a:p>
            <a:endParaRPr lang="en-US" dirty="0"/>
          </a:p>
          <a:p>
            <a:endParaRPr lang="en-US" dirty="0"/>
          </a:p>
          <a:p>
            <a:endParaRPr lang="en-US" dirty="0"/>
          </a:p>
          <a:p>
            <a:r>
              <a:rPr lang="en-US" dirty="0"/>
              <a:t> </a:t>
            </a:r>
          </a:p>
          <a:p>
            <a:endParaRPr lang="en-US" dirty="0"/>
          </a:p>
          <a:p>
            <a:endParaRPr lang="en-US" dirty="0"/>
          </a:p>
        </p:txBody>
      </p:sp>
    </p:spTree>
    <p:extLst>
      <p:ext uri="{BB962C8B-B14F-4D97-AF65-F5344CB8AC3E}">
        <p14:creationId xmlns:p14="http://schemas.microsoft.com/office/powerpoint/2010/main" val="9285443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 y="88900"/>
            <a:ext cx="8318500" cy="4432300"/>
          </a:xfrm>
        </p:spPr>
      </p:pic>
      <p:sp>
        <p:nvSpPr>
          <p:cNvPr id="5" name="TextBox 4"/>
          <p:cNvSpPr txBox="1"/>
          <p:nvPr/>
        </p:nvSpPr>
        <p:spPr>
          <a:xfrm flipH="1">
            <a:off x="114300" y="4648200"/>
            <a:ext cx="12077700" cy="1938992"/>
          </a:xfrm>
          <a:prstGeom prst="rect">
            <a:avLst/>
          </a:prstGeom>
          <a:noFill/>
        </p:spPr>
        <p:txBody>
          <a:bodyPr wrap="square" rtlCol="0">
            <a:spAutoFit/>
          </a:bodyPr>
          <a:lstStyle/>
          <a:p>
            <a:pPr marL="342900" indent="-342900">
              <a:buFont typeface="Wingdings" charset="2"/>
              <a:buChar char="ü"/>
            </a:pPr>
            <a:r>
              <a:rPr lang="en-US" sz="2000" b="1" dirty="0"/>
              <a:t>Laboratory studies generally show a mild leukocytosis, a normal platelet count, and occasionally eosinophilia.</a:t>
            </a:r>
          </a:p>
          <a:p>
            <a:pPr marL="342900" indent="-342900">
              <a:buFont typeface="Wingdings" charset="2"/>
              <a:buChar char="ü"/>
            </a:pPr>
            <a:endParaRPr lang="en-US" sz="2000" b="1" dirty="0"/>
          </a:p>
          <a:p>
            <a:pPr marL="342900" indent="-342900">
              <a:buFont typeface="Wingdings" charset="2"/>
              <a:buChar char="ü"/>
            </a:pPr>
            <a:r>
              <a:rPr lang="en-US" sz="2000" b="1" dirty="0"/>
              <a:t>Serum complement components are normal and IgA levels are elevated in about one-half of patients. </a:t>
            </a:r>
          </a:p>
          <a:p>
            <a:pPr marL="342900" indent="-342900">
              <a:buFont typeface="Wingdings" charset="2"/>
              <a:buChar char="ü"/>
            </a:pPr>
            <a:endParaRPr lang="en-US" sz="2000" b="1" dirty="0"/>
          </a:p>
          <a:p>
            <a:pPr marL="342900" indent="-342900">
              <a:buFont typeface="Wingdings" charset="2"/>
              <a:buChar char="ü"/>
            </a:pPr>
            <a:r>
              <a:rPr lang="en-US" sz="2000" b="1" dirty="0"/>
              <a:t>Skin biopsy specimen can be useful in confirming </a:t>
            </a:r>
            <a:r>
              <a:rPr lang="en-US" sz="2000" b="1" dirty="0" err="1"/>
              <a:t>leukocytoclastic</a:t>
            </a:r>
            <a:r>
              <a:rPr lang="en-US" sz="2000" b="1" dirty="0"/>
              <a:t> vasculitis with IgA and C3 deposition by immunofluorescence. </a:t>
            </a:r>
          </a:p>
        </p:txBody>
      </p:sp>
    </p:spTree>
    <p:extLst>
      <p:ext uri="{BB962C8B-B14F-4D97-AF65-F5344CB8AC3E}">
        <p14:creationId xmlns:p14="http://schemas.microsoft.com/office/powerpoint/2010/main" val="809689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2692399"/>
          </a:xfrm>
        </p:spPr>
        <p:txBody>
          <a:bodyPr/>
          <a:lstStyle/>
          <a:p>
            <a:endParaRPr lang="en-US" dirty="0"/>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4216400" cy="68453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900" y="0"/>
            <a:ext cx="7150100" cy="3289300"/>
          </a:xfrm>
          <a:prstGeom prst="rect">
            <a:avLst/>
          </a:prstGeom>
        </p:spPr>
      </p:pic>
      <p:sp>
        <p:nvSpPr>
          <p:cNvPr id="6" name="TextBox 5"/>
          <p:cNvSpPr txBox="1"/>
          <p:nvPr/>
        </p:nvSpPr>
        <p:spPr>
          <a:xfrm>
            <a:off x="5041900" y="2692400"/>
            <a:ext cx="7048500" cy="400110"/>
          </a:xfrm>
          <a:prstGeom prst="rect">
            <a:avLst/>
          </a:prstGeom>
          <a:noFill/>
        </p:spPr>
        <p:txBody>
          <a:bodyPr wrap="square" rtlCol="0">
            <a:spAutoFit/>
          </a:bodyPr>
          <a:lstStyle/>
          <a:p>
            <a:pPr marL="342900" indent="-342900">
              <a:buFont typeface="Wingdings" charset="2"/>
              <a:buChar char="Ø"/>
            </a:pPr>
            <a:r>
              <a:rPr lang="en-US" sz="2000" b="1" dirty="0">
                <a:solidFill>
                  <a:srgbClr val="002060"/>
                </a:solidFill>
              </a:rPr>
              <a:t>MESANGIAL PROLIFERTION..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1900" y="3492500"/>
            <a:ext cx="4775200" cy="3194050"/>
          </a:xfrm>
          <a:prstGeom prst="rect">
            <a:avLst/>
          </a:prstGeom>
        </p:spPr>
      </p:pic>
      <p:sp>
        <p:nvSpPr>
          <p:cNvPr id="8" name="TextBox 7"/>
          <p:cNvSpPr txBox="1"/>
          <p:nvPr/>
        </p:nvSpPr>
        <p:spPr>
          <a:xfrm>
            <a:off x="9944100" y="4152899"/>
            <a:ext cx="2146300" cy="707886"/>
          </a:xfrm>
          <a:prstGeom prst="rect">
            <a:avLst/>
          </a:prstGeom>
          <a:noFill/>
        </p:spPr>
        <p:txBody>
          <a:bodyPr wrap="square" rtlCol="0">
            <a:spAutoFit/>
          </a:bodyPr>
          <a:lstStyle/>
          <a:p>
            <a:pPr marL="285750" indent="-285750">
              <a:buFont typeface="Wingdings" charset="2"/>
              <a:buChar char="Ø"/>
            </a:pPr>
            <a:r>
              <a:rPr lang="en-US" sz="2000" b="1" dirty="0">
                <a:solidFill>
                  <a:srgbClr val="C00000"/>
                </a:solidFill>
              </a:rPr>
              <a:t>IF GRANULAR DEPOSITS..</a:t>
            </a:r>
          </a:p>
        </p:txBody>
      </p:sp>
    </p:spTree>
    <p:extLst>
      <p:ext uri="{BB962C8B-B14F-4D97-AF65-F5344CB8AC3E}">
        <p14:creationId xmlns:p14="http://schemas.microsoft.com/office/powerpoint/2010/main" val="163150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5850" y="157033"/>
            <a:ext cx="2489200" cy="584775"/>
          </a:xfrm>
          <a:prstGeom prst="rect">
            <a:avLst/>
          </a:prstGeom>
          <a:noFill/>
        </p:spPr>
        <p:txBody>
          <a:bodyPr wrap="square" rtlCol="0">
            <a:spAutoFit/>
          </a:bodyPr>
          <a:lstStyle/>
          <a:p>
            <a:pPr marL="285750" indent="-285750">
              <a:buFont typeface="Wingdings" charset="2"/>
              <a:buChar char="Ø"/>
            </a:pPr>
            <a:r>
              <a:rPr lang="en-US" sz="3200" b="1" dirty="0">
                <a:solidFill>
                  <a:srgbClr val="C00000"/>
                </a:solidFill>
              </a:rPr>
              <a:t>HSP..</a:t>
            </a:r>
          </a:p>
        </p:txBody>
      </p:sp>
      <p:sp>
        <p:nvSpPr>
          <p:cNvPr id="5" name="TextBox 4"/>
          <p:cNvSpPr txBox="1"/>
          <p:nvPr/>
        </p:nvSpPr>
        <p:spPr>
          <a:xfrm>
            <a:off x="4826000" y="214412"/>
            <a:ext cx="6743700" cy="523220"/>
          </a:xfrm>
          <a:prstGeom prst="rect">
            <a:avLst/>
          </a:prstGeom>
          <a:noFill/>
        </p:spPr>
        <p:txBody>
          <a:bodyPr wrap="square" rtlCol="0">
            <a:spAutoFit/>
          </a:bodyPr>
          <a:lstStyle/>
          <a:p>
            <a:pPr marL="285750" indent="-285750">
              <a:buFont typeface="Wingdings" charset="2"/>
              <a:buChar char="Ø"/>
            </a:pPr>
            <a:r>
              <a:rPr lang="en-US" sz="2800" b="1" dirty="0">
                <a:solidFill>
                  <a:schemeClr val="accent1">
                    <a:lumMod val="50000"/>
                  </a:schemeClr>
                </a:solidFill>
              </a:rPr>
              <a:t>ESSENTIAL MIXED CRYOGLOBULINEMIA..</a:t>
            </a:r>
          </a:p>
        </p:txBody>
      </p:sp>
      <p:sp>
        <p:nvSpPr>
          <p:cNvPr id="7" name="TextBox 6"/>
          <p:cNvSpPr txBox="1"/>
          <p:nvPr/>
        </p:nvSpPr>
        <p:spPr>
          <a:xfrm>
            <a:off x="152400" y="737632"/>
            <a:ext cx="4356100" cy="5909310"/>
          </a:xfrm>
          <a:prstGeom prst="rect">
            <a:avLst/>
          </a:prstGeom>
          <a:noFill/>
        </p:spPr>
        <p:txBody>
          <a:bodyPr wrap="square" rtlCol="0">
            <a:spAutoFit/>
          </a:bodyPr>
          <a:lstStyle/>
          <a:p>
            <a:pPr marL="342900" indent="-342900">
              <a:buFont typeface="Wingdings" charset="2"/>
              <a:buChar char="ü"/>
            </a:pPr>
            <a:r>
              <a:rPr lang="en-US" sz="2400" b="1" dirty="0">
                <a:solidFill>
                  <a:srgbClr val="FF0000"/>
                </a:solidFill>
              </a:rPr>
              <a:t>SKIN- </a:t>
            </a:r>
            <a:r>
              <a:rPr lang="en-US" sz="2400" b="1" dirty="0" err="1">
                <a:solidFill>
                  <a:srgbClr val="FF0000"/>
                </a:solidFill>
              </a:rPr>
              <a:t>palpable,non</a:t>
            </a:r>
            <a:r>
              <a:rPr lang="en-US" sz="2400" b="1" dirty="0">
                <a:solidFill>
                  <a:srgbClr val="FF0000"/>
                </a:solidFill>
              </a:rPr>
              <a:t> thrombocytopenic purpura on extensor surfaces.</a:t>
            </a:r>
          </a:p>
          <a:p>
            <a:pPr marL="342900" indent="-342900">
              <a:buFont typeface="Wingdings" charset="2"/>
              <a:buChar char="ü"/>
            </a:pPr>
            <a:endParaRPr lang="en-US" sz="2400" b="1" dirty="0">
              <a:solidFill>
                <a:srgbClr val="FF0000"/>
              </a:solidFill>
            </a:endParaRPr>
          </a:p>
          <a:p>
            <a:pPr marL="342900" indent="-342900">
              <a:buFont typeface="Wingdings" charset="2"/>
              <a:buChar char="ü"/>
            </a:pPr>
            <a:r>
              <a:rPr lang="en-US" sz="2400" b="1" dirty="0">
                <a:solidFill>
                  <a:srgbClr val="FF0000"/>
                </a:solidFill>
              </a:rPr>
              <a:t>Arthritis- Large joint, migratory, Non deforming type.</a:t>
            </a:r>
          </a:p>
          <a:p>
            <a:pPr marL="342900" indent="-342900">
              <a:buFont typeface="Wingdings" charset="2"/>
              <a:buChar char="ü"/>
            </a:pPr>
            <a:endParaRPr lang="en-US" sz="2400" b="1" dirty="0">
              <a:solidFill>
                <a:srgbClr val="FF0000"/>
              </a:solidFill>
            </a:endParaRPr>
          </a:p>
          <a:p>
            <a:pPr marL="342900" indent="-342900">
              <a:buFont typeface="Wingdings" charset="2"/>
              <a:buChar char="ü"/>
            </a:pPr>
            <a:r>
              <a:rPr lang="en-US" sz="2400" b="1" dirty="0" err="1">
                <a:solidFill>
                  <a:srgbClr val="FF0000"/>
                </a:solidFill>
              </a:rPr>
              <a:t>Git</a:t>
            </a:r>
            <a:r>
              <a:rPr lang="en-US" sz="2400" b="1" dirty="0">
                <a:solidFill>
                  <a:srgbClr val="FF0000"/>
                </a:solidFill>
              </a:rPr>
              <a:t>- bowel angina, </a:t>
            </a:r>
            <a:r>
              <a:rPr lang="en-US" sz="2400" b="1" dirty="0" err="1">
                <a:solidFill>
                  <a:srgbClr val="FF0000"/>
                </a:solidFill>
              </a:rPr>
              <a:t>intusussception</a:t>
            </a:r>
            <a:r>
              <a:rPr lang="en-US" sz="2400" b="1" dirty="0">
                <a:solidFill>
                  <a:srgbClr val="FF0000"/>
                </a:solidFill>
              </a:rPr>
              <a:t>, bleeding P.R, erosive </a:t>
            </a:r>
            <a:r>
              <a:rPr lang="en-US" sz="2400" b="1" dirty="0" err="1">
                <a:solidFill>
                  <a:srgbClr val="FF0000"/>
                </a:solidFill>
              </a:rPr>
              <a:t>hemoorhagic</a:t>
            </a:r>
            <a:r>
              <a:rPr lang="en-US" sz="2400" b="1" dirty="0">
                <a:solidFill>
                  <a:srgbClr val="FF0000"/>
                </a:solidFill>
              </a:rPr>
              <a:t> </a:t>
            </a:r>
            <a:r>
              <a:rPr lang="en-US" sz="2400" b="1" dirty="0" err="1">
                <a:solidFill>
                  <a:srgbClr val="FF0000"/>
                </a:solidFill>
              </a:rPr>
              <a:t>duodinitis</a:t>
            </a:r>
            <a:r>
              <a:rPr lang="en-US" sz="2400" b="1" dirty="0">
                <a:solidFill>
                  <a:srgbClr val="FF0000"/>
                </a:solidFill>
              </a:rPr>
              <a:t>.</a:t>
            </a:r>
          </a:p>
          <a:p>
            <a:pPr marL="342900" indent="-342900">
              <a:buFont typeface="Wingdings" charset="2"/>
              <a:buChar char="ü"/>
            </a:pPr>
            <a:endParaRPr lang="en-US" sz="2400" b="1" dirty="0">
              <a:solidFill>
                <a:srgbClr val="FF0000"/>
              </a:solidFill>
            </a:endParaRPr>
          </a:p>
          <a:p>
            <a:pPr marL="342900" indent="-342900">
              <a:buFont typeface="Wingdings" charset="2"/>
              <a:buChar char="ü"/>
            </a:pPr>
            <a:r>
              <a:rPr lang="en-US" sz="2400" b="1" dirty="0">
                <a:solidFill>
                  <a:srgbClr val="FF0000"/>
                </a:solidFill>
              </a:rPr>
              <a:t>Renal- macroscopic hematuria.</a:t>
            </a:r>
          </a:p>
          <a:p>
            <a:endParaRPr lang="en-US" sz="2000" dirty="0">
              <a:solidFill>
                <a:srgbClr val="FF0000"/>
              </a:solidFill>
            </a:endParaRPr>
          </a:p>
        </p:txBody>
      </p:sp>
      <p:sp>
        <p:nvSpPr>
          <p:cNvPr id="8" name="TextBox 7"/>
          <p:cNvSpPr txBox="1"/>
          <p:nvPr/>
        </p:nvSpPr>
        <p:spPr>
          <a:xfrm>
            <a:off x="5791200" y="863600"/>
            <a:ext cx="6286500" cy="4832092"/>
          </a:xfrm>
          <a:prstGeom prst="rect">
            <a:avLst/>
          </a:prstGeom>
          <a:noFill/>
        </p:spPr>
        <p:txBody>
          <a:bodyPr wrap="square" rtlCol="0">
            <a:spAutoFit/>
          </a:bodyPr>
          <a:lstStyle/>
          <a:p>
            <a:pPr marL="342900" indent="-342900">
              <a:buFont typeface="Wingdings" charset="2"/>
              <a:buChar char="ü"/>
            </a:pPr>
            <a:r>
              <a:rPr lang="en-US" sz="2800" b="1" dirty="0">
                <a:solidFill>
                  <a:schemeClr val="accent1">
                    <a:lumMod val="50000"/>
                  </a:schemeClr>
                </a:solidFill>
              </a:rPr>
              <a:t>SKIN- confluent, palpable purpura.</a:t>
            </a:r>
          </a:p>
          <a:p>
            <a:pPr marL="342900" indent="-342900">
              <a:buFont typeface="Wingdings" charset="2"/>
              <a:buChar char="ü"/>
            </a:pPr>
            <a:endParaRPr lang="en-US" sz="2800" b="1" dirty="0">
              <a:solidFill>
                <a:schemeClr val="accent1">
                  <a:lumMod val="50000"/>
                </a:schemeClr>
              </a:solidFill>
            </a:endParaRPr>
          </a:p>
          <a:p>
            <a:pPr marL="342900" indent="-342900">
              <a:buFont typeface="Wingdings" charset="2"/>
              <a:buChar char="ü"/>
            </a:pPr>
            <a:r>
              <a:rPr lang="en-US" sz="2800" b="1" dirty="0">
                <a:solidFill>
                  <a:schemeClr val="accent1">
                    <a:lumMod val="50000"/>
                  </a:schemeClr>
                </a:solidFill>
              </a:rPr>
              <a:t>ARTHRITIS- Upper limb small joint, non migratory, non deforming polyarthritis.</a:t>
            </a:r>
          </a:p>
          <a:p>
            <a:pPr marL="342900" indent="-342900">
              <a:buFont typeface="Wingdings" charset="2"/>
              <a:buChar char="ü"/>
            </a:pPr>
            <a:endParaRPr lang="en-US" sz="2800" b="1" dirty="0">
              <a:solidFill>
                <a:schemeClr val="accent1">
                  <a:lumMod val="50000"/>
                </a:schemeClr>
              </a:solidFill>
            </a:endParaRPr>
          </a:p>
          <a:p>
            <a:pPr marL="342900" indent="-342900">
              <a:buFont typeface="Wingdings" charset="2"/>
              <a:buChar char="ü"/>
            </a:pPr>
            <a:r>
              <a:rPr lang="en-US" sz="2800" b="1" dirty="0" err="1">
                <a:solidFill>
                  <a:schemeClr val="accent1">
                    <a:lumMod val="50000"/>
                  </a:schemeClr>
                </a:solidFill>
              </a:rPr>
              <a:t>Git</a:t>
            </a:r>
            <a:r>
              <a:rPr lang="en-US" sz="2800" b="1" dirty="0">
                <a:solidFill>
                  <a:schemeClr val="accent1">
                    <a:lumMod val="50000"/>
                  </a:schemeClr>
                </a:solidFill>
              </a:rPr>
              <a:t> symptoms less common.</a:t>
            </a:r>
          </a:p>
          <a:p>
            <a:pPr marL="342900" indent="-342900">
              <a:buFont typeface="Wingdings" charset="2"/>
              <a:buChar char="ü"/>
            </a:pPr>
            <a:endParaRPr lang="en-US" sz="2800" b="1" dirty="0">
              <a:solidFill>
                <a:schemeClr val="accent1">
                  <a:lumMod val="50000"/>
                </a:schemeClr>
              </a:solidFill>
            </a:endParaRPr>
          </a:p>
          <a:p>
            <a:pPr marL="342900" indent="-342900">
              <a:buFont typeface="Wingdings" charset="2"/>
              <a:buChar char="ü"/>
            </a:pPr>
            <a:r>
              <a:rPr lang="en-US" sz="2800" b="1" dirty="0">
                <a:solidFill>
                  <a:schemeClr val="accent1">
                    <a:lumMod val="50000"/>
                  </a:schemeClr>
                </a:solidFill>
              </a:rPr>
              <a:t>RENAL- MPGN type.</a:t>
            </a:r>
          </a:p>
          <a:p>
            <a:pPr marL="342900" indent="-342900">
              <a:buFont typeface="Wingdings" charset="2"/>
              <a:buChar char="ü"/>
            </a:pPr>
            <a:endParaRPr lang="en-US" sz="2800" b="1" dirty="0">
              <a:solidFill>
                <a:schemeClr val="accent1">
                  <a:lumMod val="50000"/>
                </a:schemeClr>
              </a:solidFill>
            </a:endParaRPr>
          </a:p>
          <a:p>
            <a:pPr marL="342900" indent="-342900">
              <a:buFont typeface="Wingdings" charset="2"/>
              <a:buChar char="ü"/>
            </a:pPr>
            <a:r>
              <a:rPr lang="en-US" sz="2800" b="1" dirty="0">
                <a:solidFill>
                  <a:schemeClr val="accent1">
                    <a:lumMod val="50000"/>
                  </a:schemeClr>
                </a:solidFill>
              </a:rPr>
              <a:t>Peripheral neuropathy.</a:t>
            </a:r>
          </a:p>
        </p:txBody>
      </p:sp>
    </p:spTree>
    <p:extLst>
      <p:ext uri="{BB962C8B-B14F-4D97-AF65-F5344CB8AC3E}">
        <p14:creationId xmlns:p14="http://schemas.microsoft.com/office/powerpoint/2010/main" val="1226639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0" cy="1187532"/>
          </a:xfrm>
        </p:spPr>
        <p:txBody>
          <a:bodyPr>
            <a:normAutofit/>
          </a:bodyPr>
          <a:lstStyle/>
          <a:p>
            <a:r>
              <a:rPr lang="en-US" sz="2800" b="1" dirty="0">
                <a:latin typeface="Cooper Black" charset="0"/>
                <a:ea typeface="Cooper Black" charset="0"/>
                <a:cs typeface="Cooper Black" charset="0"/>
              </a:rPr>
              <a:t>Possible secondary causes of vasculitis should be excluded..</a:t>
            </a:r>
          </a:p>
        </p:txBody>
      </p:sp>
      <p:sp>
        <p:nvSpPr>
          <p:cNvPr id="3" name="Content Placeholder 2"/>
          <p:cNvSpPr>
            <a:spLocks noGrp="1"/>
          </p:cNvSpPr>
          <p:nvPr>
            <p:ph idx="1"/>
          </p:nvPr>
        </p:nvSpPr>
        <p:spPr>
          <a:xfrm>
            <a:off x="176151" y="1377538"/>
            <a:ext cx="11497294" cy="5284519"/>
          </a:xfrm>
        </p:spPr>
        <p:txBody>
          <a:bodyPr>
            <a:normAutofit/>
          </a:bodyPr>
          <a:lstStyle/>
          <a:p>
            <a:pPr>
              <a:buFont typeface="Wingdings" charset="2"/>
              <a:buChar char="Ø"/>
            </a:pPr>
            <a:r>
              <a:rPr lang="en-US" b="1" dirty="0">
                <a:solidFill>
                  <a:srgbClr val="C00000"/>
                </a:solidFill>
              </a:rPr>
              <a:t>Vasculitis associated with probable etiology..</a:t>
            </a:r>
          </a:p>
          <a:p>
            <a:pPr>
              <a:buFont typeface="Wingdings" charset="2"/>
              <a:buChar char="ü"/>
            </a:pPr>
            <a:r>
              <a:rPr lang="en-US" b="1" dirty="0">
                <a:solidFill>
                  <a:srgbClr val="002060"/>
                </a:solidFill>
              </a:rPr>
              <a:t>Drug-induced vasculitis </a:t>
            </a:r>
          </a:p>
          <a:p>
            <a:pPr>
              <a:buFont typeface="Wingdings" charset="2"/>
              <a:buChar char="ü"/>
            </a:pPr>
            <a:r>
              <a:rPr lang="en-US" b="1" dirty="0">
                <a:solidFill>
                  <a:srgbClr val="002060"/>
                </a:solidFill>
              </a:rPr>
              <a:t>Hepatitis C virus.</a:t>
            </a:r>
          </a:p>
          <a:p>
            <a:pPr>
              <a:buFont typeface="Wingdings" charset="2"/>
              <a:buChar char="ü"/>
            </a:pPr>
            <a:r>
              <a:rPr lang="en-US" b="1" dirty="0">
                <a:solidFill>
                  <a:srgbClr val="002060"/>
                </a:solidFill>
              </a:rPr>
              <a:t>Hepatitis B virus.</a:t>
            </a:r>
          </a:p>
          <a:p>
            <a:pPr>
              <a:buFont typeface="Wingdings" charset="2"/>
              <a:buChar char="ü"/>
            </a:pPr>
            <a:r>
              <a:rPr lang="en-US" b="1" dirty="0">
                <a:solidFill>
                  <a:srgbClr val="002060"/>
                </a:solidFill>
              </a:rPr>
              <a:t>Cancer-associated vasculitis </a:t>
            </a:r>
          </a:p>
          <a:p>
            <a:endParaRPr lang="en-US" dirty="0"/>
          </a:p>
          <a:p>
            <a:pPr>
              <a:buFont typeface="Wingdings" charset="2"/>
              <a:buChar char="Ø"/>
            </a:pPr>
            <a:r>
              <a:rPr lang="en-US" b="1" dirty="0">
                <a:solidFill>
                  <a:srgbClr val="0070C0"/>
                </a:solidFill>
              </a:rPr>
              <a:t>Vasculitis associated with systemic disease.. </a:t>
            </a:r>
          </a:p>
          <a:p>
            <a:pPr>
              <a:buFont typeface="Wingdings" charset="2"/>
              <a:buChar char="ü"/>
            </a:pPr>
            <a:r>
              <a:rPr lang="en-US" b="1" dirty="0"/>
              <a:t>Lupus vasculitis.</a:t>
            </a:r>
          </a:p>
          <a:p>
            <a:pPr>
              <a:buFont typeface="Wingdings" charset="2"/>
              <a:buChar char="ü"/>
            </a:pPr>
            <a:r>
              <a:rPr lang="en-US" b="1" dirty="0"/>
              <a:t>Rheumatoid vasculitis.</a:t>
            </a:r>
          </a:p>
          <a:p>
            <a:pPr>
              <a:buFont typeface="Wingdings" charset="2"/>
              <a:buChar char="ü"/>
            </a:pPr>
            <a:r>
              <a:rPr lang="en-US" b="1" dirty="0"/>
              <a:t>Sarcoid vasculitis </a:t>
            </a:r>
            <a:endParaRPr lang="en-US" b="1" dirty="0">
              <a:effectLst/>
            </a:endParaRPr>
          </a:p>
        </p:txBody>
      </p:sp>
    </p:spTree>
    <p:extLst>
      <p:ext uri="{BB962C8B-B14F-4D97-AF65-F5344CB8AC3E}">
        <p14:creationId xmlns:p14="http://schemas.microsoft.com/office/powerpoint/2010/main" val="1839545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1" y="139700"/>
            <a:ext cx="5435600" cy="5892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250" y="139700"/>
            <a:ext cx="6013450" cy="5892800"/>
          </a:xfrm>
          <a:prstGeom prst="rect">
            <a:avLst/>
          </a:prstGeom>
        </p:spPr>
      </p:pic>
      <p:sp>
        <p:nvSpPr>
          <p:cNvPr id="6" name="TextBox 5"/>
          <p:cNvSpPr txBox="1"/>
          <p:nvPr/>
        </p:nvSpPr>
        <p:spPr>
          <a:xfrm>
            <a:off x="292100" y="6273800"/>
            <a:ext cx="5245101" cy="461665"/>
          </a:xfrm>
          <a:prstGeom prst="rect">
            <a:avLst/>
          </a:prstGeom>
          <a:noFill/>
        </p:spPr>
        <p:txBody>
          <a:bodyPr wrap="square" rtlCol="0">
            <a:spAutoFit/>
          </a:bodyPr>
          <a:lstStyle/>
          <a:p>
            <a:r>
              <a:rPr lang="en-US" sz="2400" b="1" dirty="0"/>
              <a:t>HSP..</a:t>
            </a:r>
          </a:p>
        </p:txBody>
      </p:sp>
      <p:sp>
        <p:nvSpPr>
          <p:cNvPr id="7" name="TextBox 6"/>
          <p:cNvSpPr txBox="1"/>
          <p:nvPr/>
        </p:nvSpPr>
        <p:spPr>
          <a:xfrm>
            <a:off x="5937250" y="6273800"/>
            <a:ext cx="6013450" cy="461665"/>
          </a:xfrm>
          <a:prstGeom prst="rect">
            <a:avLst/>
          </a:prstGeom>
          <a:noFill/>
        </p:spPr>
        <p:txBody>
          <a:bodyPr wrap="square" rtlCol="0">
            <a:spAutoFit/>
          </a:bodyPr>
          <a:lstStyle/>
          <a:p>
            <a:r>
              <a:rPr lang="en-US" sz="2400" b="1" dirty="0"/>
              <a:t>E.M.C..</a:t>
            </a:r>
          </a:p>
        </p:txBody>
      </p:sp>
    </p:spTree>
    <p:extLst>
      <p:ext uri="{BB962C8B-B14F-4D97-AF65-F5344CB8AC3E}">
        <p14:creationId xmlns:p14="http://schemas.microsoft.com/office/powerpoint/2010/main" val="163172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712694"/>
          </a:xfrm>
        </p:spPr>
        <p:txBody>
          <a:bodyPr>
            <a:normAutofit/>
          </a:bodyPr>
          <a:lstStyle/>
          <a:p>
            <a:r>
              <a:rPr lang="en-US" sz="3200" b="1" dirty="0">
                <a:solidFill>
                  <a:schemeClr val="accent5">
                    <a:lumMod val="50000"/>
                  </a:schemeClr>
                </a:solidFill>
                <a:latin typeface="Aharoni" panose="02010803020104030203" pitchFamily="2" charset="-79"/>
                <a:cs typeface="Aharoni" panose="02010803020104030203" pitchFamily="2" charset="-79"/>
              </a:rPr>
              <a:t>CRYOGLOBULINEMIA..</a:t>
            </a:r>
            <a:endParaRPr lang="en-US" sz="3200" dirty="0">
              <a:solidFill>
                <a:schemeClr val="accent5">
                  <a:lumMod val="50000"/>
                </a:schemeClr>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0" y="712694"/>
            <a:ext cx="12192000" cy="6145305"/>
          </a:xfrm>
        </p:spPr>
        <p:txBody>
          <a:bodyPr/>
          <a:lstStyle/>
          <a:p>
            <a:r>
              <a:rPr lang="en-US" sz="2400" b="1" dirty="0" err="1"/>
              <a:t>Cryoglobulins</a:t>
            </a:r>
            <a:r>
              <a:rPr lang="en-US" sz="2400" b="1" dirty="0"/>
              <a:t> are </a:t>
            </a:r>
            <a:r>
              <a:rPr lang="en-US" sz="2400" b="1" dirty="0" err="1">
                <a:solidFill>
                  <a:schemeClr val="accent5">
                    <a:lumMod val="75000"/>
                  </a:schemeClr>
                </a:solidFill>
              </a:rPr>
              <a:t>immunoglobulins</a:t>
            </a:r>
            <a:r>
              <a:rPr lang="en-US" sz="2400" b="1" dirty="0">
                <a:solidFill>
                  <a:schemeClr val="accent5">
                    <a:lumMod val="75000"/>
                  </a:schemeClr>
                </a:solidFill>
              </a:rPr>
              <a:t> that precipitate at temperatures below 37°C, producing high-molecular-weight aggregates</a:t>
            </a:r>
            <a:r>
              <a:rPr lang="en-US" sz="2400" b="1" dirty="0"/>
              <a:t>. These aggregates dissolve again when heated to temperatures above 37°C.</a:t>
            </a:r>
          </a:p>
          <a:p>
            <a:endParaRPr lang="en-US" sz="2400" b="1" dirty="0"/>
          </a:p>
          <a:p>
            <a:r>
              <a:rPr lang="en-US" sz="2400" b="1" dirty="0" err="1"/>
              <a:t>Cryoglobulins</a:t>
            </a:r>
            <a:r>
              <a:rPr lang="en-US" sz="2400" b="1" dirty="0"/>
              <a:t> are best detected by </a:t>
            </a:r>
            <a:r>
              <a:rPr lang="en-US" sz="2400" b="1" dirty="0">
                <a:solidFill>
                  <a:schemeClr val="tx2">
                    <a:lumMod val="75000"/>
                  </a:schemeClr>
                </a:solidFill>
              </a:rPr>
              <a:t>drawing venous blood into a preheated syringe (37°C) </a:t>
            </a:r>
            <a:r>
              <a:rPr lang="en-US" sz="2400" b="1" dirty="0"/>
              <a:t>and separating the serum in a centrifuge that maintains a temperature between 37°C and 39°C.</a:t>
            </a:r>
          </a:p>
          <a:p>
            <a:endParaRPr lang="en-US" sz="2400" b="1" dirty="0"/>
          </a:p>
          <a:p>
            <a:r>
              <a:rPr lang="en-US" sz="2400" b="1" dirty="0"/>
              <a:t>Samples with </a:t>
            </a:r>
            <a:r>
              <a:rPr lang="en-US" sz="2400" b="1" dirty="0" err="1">
                <a:solidFill>
                  <a:srgbClr val="002060"/>
                </a:solidFill>
              </a:rPr>
              <a:t>cryoprecipitates</a:t>
            </a:r>
            <a:r>
              <a:rPr lang="en-US" sz="2400" b="1" dirty="0">
                <a:solidFill>
                  <a:srgbClr val="002060"/>
                </a:solidFill>
              </a:rPr>
              <a:t> are examined daily after being centrifuged for 15 minutes.</a:t>
            </a:r>
          </a:p>
          <a:p>
            <a:endParaRPr lang="en-US" sz="2400" b="1" dirty="0">
              <a:solidFill>
                <a:srgbClr val="002060"/>
              </a:solidFill>
            </a:endParaRPr>
          </a:p>
          <a:p>
            <a:r>
              <a:rPr lang="en-US" sz="2400" b="1" dirty="0"/>
              <a:t>Normal serum has been reported to contain up to </a:t>
            </a:r>
            <a:r>
              <a:rPr lang="en-US" sz="2400" b="1" dirty="0">
                <a:solidFill>
                  <a:schemeClr val="accent6">
                    <a:lumMod val="75000"/>
                  </a:schemeClr>
                </a:solidFill>
              </a:rPr>
              <a:t>80 g/ml of </a:t>
            </a:r>
            <a:r>
              <a:rPr lang="en-US" sz="2400" b="1" dirty="0" err="1">
                <a:solidFill>
                  <a:schemeClr val="accent6">
                    <a:lumMod val="75000"/>
                  </a:schemeClr>
                </a:solidFill>
              </a:rPr>
              <a:t>cryoglobulins</a:t>
            </a:r>
            <a:r>
              <a:rPr lang="en-US" sz="2400" b="1" dirty="0"/>
              <a:t>, whereas levels of 500 to 5,000 g/ml of </a:t>
            </a:r>
            <a:r>
              <a:rPr lang="en-US" sz="2400" b="1" dirty="0" err="1"/>
              <a:t>cryoglobulins</a:t>
            </a:r>
            <a:r>
              <a:rPr lang="en-US" sz="2400" b="1" dirty="0"/>
              <a:t> are frequently associated with symptoms.</a:t>
            </a:r>
          </a:p>
          <a:p>
            <a:endParaRPr lang="en-US" dirty="0"/>
          </a:p>
        </p:txBody>
      </p:sp>
    </p:spTree>
    <p:extLst>
      <p:ext uri="{BB962C8B-B14F-4D97-AF65-F5344CB8AC3E}">
        <p14:creationId xmlns:p14="http://schemas.microsoft.com/office/powerpoint/2010/main" val="19251391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9297606"/>
              </p:ext>
            </p:extLst>
          </p:nvPr>
        </p:nvGraphicFramePr>
        <p:xfrm>
          <a:off x="0" y="-1"/>
          <a:ext cx="12192000" cy="5029201"/>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20000"/>
                    </a:ext>
                  </a:extLst>
                </a:gridCol>
                <a:gridCol w="4071471">
                  <a:extLst>
                    <a:ext uri="{9D8B030D-6E8A-4147-A177-3AD203B41FA5}">
                      <a16:colId xmlns:a16="http://schemas.microsoft.com/office/drawing/2014/main" val="20001"/>
                    </a:ext>
                  </a:extLst>
                </a:gridCol>
                <a:gridCol w="4056529">
                  <a:extLst>
                    <a:ext uri="{9D8B030D-6E8A-4147-A177-3AD203B41FA5}">
                      <a16:colId xmlns:a16="http://schemas.microsoft.com/office/drawing/2014/main" val="20002"/>
                    </a:ext>
                  </a:extLst>
                </a:gridCol>
              </a:tblGrid>
              <a:tr h="2386739">
                <a:tc>
                  <a:txBody>
                    <a:bodyPr/>
                    <a:lstStyle/>
                    <a:p>
                      <a:pPr marL="285750" indent="-285750">
                        <a:buFont typeface="Wingdings" panose="05000000000000000000" pitchFamily="2" charset="2"/>
                        <a:buChar char="Ø"/>
                      </a:pPr>
                      <a:r>
                        <a:rPr lang="en-US" sz="1800" b="1" i="0" u="none" strike="noStrike" kern="1200" baseline="0" dirty="0">
                          <a:solidFill>
                            <a:srgbClr val="002060"/>
                          </a:solidFill>
                          <a:latin typeface="+mn-lt"/>
                          <a:ea typeface="+mn-ea"/>
                          <a:cs typeface="+mn-cs"/>
                        </a:rPr>
                        <a:t>Type I </a:t>
                      </a:r>
                      <a:r>
                        <a:rPr lang="en-US" sz="1800" b="1" i="0" u="none" strike="noStrike" kern="1200" baseline="0" dirty="0" err="1">
                          <a:solidFill>
                            <a:srgbClr val="002060"/>
                          </a:solidFill>
                          <a:latin typeface="+mn-lt"/>
                          <a:ea typeface="+mn-ea"/>
                          <a:cs typeface="+mn-cs"/>
                        </a:rPr>
                        <a:t>cryoglobulins</a:t>
                      </a:r>
                      <a:r>
                        <a:rPr lang="en-US" sz="1800" b="1" i="0" u="none" strike="noStrike" kern="1200" baseline="0" dirty="0">
                          <a:solidFill>
                            <a:srgbClr val="002060"/>
                          </a:solidFill>
                          <a:latin typeface="+mn-lt"/>
                          <a:ea typeface="+mn-ea"/>
                          <a:cs typeface="+mn-cs"/>
                        </a:rPr>
                        <a:t> are composed of one class of monoclonal </a:t>
                      </a:r>
                      <a:r>
                        <a:rPr lang="en-US" sz="1800" b="1" i="0" u="none" strike="noStrike" kern="1200" baseline="0" dirty="0" err="1">
                          <a:solidFill>
                            <a:srgbClr val="002060"/>
                          </a:solidFill>
                          <a:latin typeface="+mn-lt"/>
                          <a:ea typeface="+mn-ea"/>
                          <a:cs typeface="+mn-cs"/>
                        </a:rPr>
                        <a:t>immunoglobulins</a:t>
                      </a:r>
                      <a:r>
                        <a:rPr lang="en-US" sz="1800" b="1" i="0" u="none" strike="noStrike" kern="1200" baseline="0" dirty="0">
                          <a:solidFill>
                            <a:srgbClr val="002060"/>
                          </a:solidFill>
                          <a:latin typeface="+mn-lt"/>
                          <a:ea typeface="+mn-ea"/>
                          <a:cs typeface="+mn-cs"/>
                        </a:rPr>
                        <a:t>, most frequently </a:t>
                      </a:r>
                      <a:r>
                        <a:rPr lang="en-US" sz="1800" b="1" i="0" u="none" strike="noStrike" kern="1200" baseline="0" dirty="0" err="1">
                          <a:solidFill>
                            <a:srgbClr val="002060"/>
                          </a:solidFill>
                          <a:latin typeface="+mn-lt"/>
                          <a:ea typeface="+mn-ea"/>
                          <a:cs typeface="+mn-cs"/>
                        </a:rPr>
                        <a:t>IgM</a:t>
                      </a:r>
                      <a:r>
                        <a:rPr lang="en-US" sz="1800" b="1" i="0" u="none" strike="noStrike" kern="1200" baseline="0" dirty="0">
                          <a:solidFill>
                            <a:srgbClr val="002060"/>
                          </a:solidFill>
                          <a:latin typeface="+mn-lt"/>
                          <a:ea typeface="+mn-ea"/>
                          <a:cs typeface="+mn-cs"/>
                        </a:rPr>
                        <a:t>.</a:t>
                      </a:r>
                      <a:endParaRPr lang="en-US" b="1" dirty="0">
                        <a:solidFill>
                          <a:srgbClr val="002060"/>
                        </a:solidFill>
                      </a:endParaRPr>
                    </a:p>
                  </a:txBody>
                  <a:tcPr/>
                </a:tc>
                <a:tc>
                  <a:txBody>
                    <a:bodyPr/>
                    <a:lstStyle/>
                    <a:p>
                      <a:pPr marL="285750" indent="-285750">
                        <a:buFont typeface="Wingdings" panose="05000000000000000000" pitchFamily="2" charset="2"/>
                        <a:buChar char="Ø"/>
                      </a:pPr>
                      <a:r>
                        <a:rPr lang="en-US" sz="1800" b="1" i="0" u="none" strike="noStrike" kern="1200" baseline="0" dirty="0">
                          <a:solidFill>
                            <a:srgbClr val="002060"/>
                          </a:solidFill>
                          <a:latin typeface="+mn-lt"/>
                          <a:ea typeface="+mn-ea"/>
                          <a:cs typeface="+mn-cs"/>
                        </a:rPr>
                        <a:t>Type II </a:t>
                      </a:r>
                      <a:r>
                        <a:rPr lang="en-US" sz="1800" b="1" i="0" u="none" strike="noStrike" kern="1200" baseline="0" dirty="0" err="1">
                          <a:solidFill>
                            <a:srgbClr val="002060"/>
                          </a:solidFill>
                          <a:latin typeface="+mn-lt"/>
                          <a:ea typeface="+mn-ea"/>
                          <a:cs typeface="+mn-cs"/>
                        </a:rPr>
                        <a:t>cryoglobulins</a:t>
                      </a:r>
                      <a:r>
                        <a:rPr lang="en-US" sz="1800" b="1" i="0" u="none" strike="noStrike" kern="1200" baseline="0" dirty="0">
                          <a:solidFill>
                            <a:srgbClr val="002060"/>
                          </a:solidFill>
                          <a:latin typeface="+mn-lt"/>
                          <a:ea typeface="+mn-ea"/>
                          <a:cs typeface="+mn-cs"/>
                        </a:rPr>
                        <a:t> are mixed </a:t>
                      </a:r>
                      <a:r>
                        <a:rPr lang="en-US" sz="1800" b="1" i="0" u="none" strike="noStrike" kern="1200" baseline="0" dirty="0" err="1">
                          <a:solidFill>
                            <a:srgbClr val="002060"/>
                          </a:solidFill>
                          <a:latin typeface="+mn-lt"/>
                          <a:ea typeface="+mn-ea"/>
                          <a:cs typeface="+mn-cs"/>
                        </a:rPr>
                        <a:t>cryoglobulins</a:t>
                      </a:r>
                      <a:r>
                        <a:rPr lang="en-US" sz="1800" b="1" i="0" u="none" strike="noStrike" kern="1200" baseline="0" dirty="0">
                          <a:solidFill>
                            <a:srgbClr val="002060"/>
                          </a:solidFill>
                          <a:latin typeface="+mn-lt"/>
                          <a:ea typeface="+mn-ea"/>
                          <a:cs typeface="+mn-cs"/>
                        </a:rPr>
                        <a:t>, which are composed of a mixture of monoclonal and polyclonal immunoglobulins (monoclonal anti-IgG being the most common). </a:t>
                      </a:r>
                    </a:p>
                  </a:txBody>
                  <a:tcPr/>
                </a:tc>
                <a:tc>
                  <a:txBody>
                    <a:bodyPr/>
                    <a:lstStyle/>
                    <a:p>
                      <a:pPr marL="285750" indent="-285750">
                        <a:buFont typeface="Wingdings" panose="05000000000000000000" pitchFamily="2" charset="2"/>
                        <a:buChar char="Ø"/>
                      </a:pPr>
                      <a:r>
                        <a:rPr lang="en-US" sz="1800" b="1" i="0" u="none" strike="noStrike" kern="1200" baseline="0" dirty="0">
                          <a:solidFill>
                            <a:srgbClr val="002060"/>
                          </a:solidFill>
                          <a:latin typeface="+mn-lt"/>
                          <a:ea typeface="+mn-ea"/>
                          <a:cs typeface="+mn-cs"/>
                        </a:rPr>
                        <a:t>Type III </a:t>
                      </a:r>
                      <a:r>
                        <a:rPr lang="en-US" sz="1800" b="1" i="0" u="none" strike="noStrike" kern="1200" baseline="0" dirty="0" err="1">
                          <a:solidFill>
                            <a:srgbClr val="002060"/>
                          </a:solidFill>
                          <a:latin typeface="+mn-lt"/>
                          <a:ea typeface="+mn-ea"/>
                          <a:cs typeface="+mn-cs"/>
                        </a:rPr>
                        <a:t>cryoglobulins</a:t>
                      </a:r>
                      <a:r>
                        <a:rPr lang="en-US" sz="1800" b="1" i="0" u="none" strike="noStrike" kern="1200" baseline="0" dirty="0">
                          <a:solidFill>
                            <a:srgbClr val="002060"/>
                          </a:solidFill>
                          <a:latin typeface="+mn-lt"/>
                          <a:ea typeface="+mn-ea"/>
                          <a:cs typeface="+mn-cs"/>
                        </a:rPr>
                        <a:t> are composed of polyclonal </a:t>
                      </a:r>
                      <a:r>
                        <a:rPr lang="en-US" sz="1800" b="1" i="0" u="none" strike="noStrike" kern="1200" baseline="0" dirty="0" err="1">
                          <a:solidFill>
                            <a:srgbClr val="002060"/>
                          </a:solidFill>
                          <a:latin typeface="+mn-lt"/>
                          <a:ea typeface="+mn-ea"/>
                          <a:cs typeface="+mn-cs"/>
                        </a:rPr>
                        <a:t>immunoglobins</a:t>
                      </a:r>
                      <a:r>
                        <a:rPr lang="en-US" sz="1800" b="1" i="0" u="none" strike="noStrike" kern="1200" baseline="0" dirty="0">
                          <a:solidFill>
                            <a:srgbClr val="002060"/>
                          </a:solidFill>
                          <a:latin typeface="+mn-lt"/>
                          <a:ea typeface="+mn-ea"/>
                          <a:cs typeface="+mn-cs"/>
                        </a:rPr>
                        <a:t>, most commonly polyclonal </a:t>
                      </a:r>
                      <a:r>
                        <a:rPr lang="en-US" sz="1800" b="1" i="0" u="none" strike="noStrike" kern="1200" baseline="0" dirty="0" err="1">
                          <a:solidFill>
                            <a:srgbClr val="002060"/>
                          </a:solidFill>
                          <a:latin typeface="+mn-lt"/>
                          <a:ea typeface="+mn-ea"/>
                          <a:cs typeface="+mn-cs"/>
                        </a:rPr>
                        <a:t>IgM</a:t>
                      </a:r>
                      <a:r>
                        <a:rPr lang="en-US" sz="1800" b="1" i="0" u="none" strike="noStrike" kern="1200" baseline="0" dirty="0">
                          <a:solidFill>
                            <a:srgbClr val="002060"/>
                          </a:solidFill>
                          <a:latin typeface="+mn-lt"/>
                          <a:ea typeface="+mn-ea"/>
                          <a:cs typeface="+mn-cs"/>
                        </a:rPr>
                        <a:t> anti-polyclonal </a:t>
                      </a:r>
                      <a:r>
                        <a:rPr lang="en-US" sz="1800" b="1" i="0" u="none" strike="noStrike" kern="1200" baseline="0" dirty="0" err="1">
                          <a:solidFill>
                            <a:srgbClr val="002060"/>
                          </a:solidFill>
                          <a:latin typeface="+mn-lt"/>
                          <a:ea typeface="+mn-ea"/>
                          <a:cs typeface="+mn-cs"/>
                        </a:rPr>
                        <a:t>IgG</a:t>
                      </a:r>
                      <a:r>
                        <a:rPr lang="en-US" sz="1800" b="1" i="0" u="none" strike="noStrike" kern="1200" baseline="0" dirty="0">
                          <a:solidFill>
                            <a:srgbClr val="002060"/>
                          </a:solidFill>
                          <a:latin typeface="+mn-lt"/>
                          <a:ea typeface="+mn-ea"/>
                          <a:cs typeface="+mn-cs"/>
                        </a:rPr>
                        <a:t>.</a:t>
                      </a:r>
                      <a:endParaRPr lang="en-US" b="1" dirty="0">
                        <a:solidFill>
                          <a:srgbClr val="002060"/>
                        </a:solidFill>
                      </a:endParaRPr>
                    </a:p>
                  </a:txBody>
                  <a:tcPr/>
                </a:tc>
                <a:extLst>
                  <a:ext uri="{0D108BD9-81ED-4DB2-BD59-A6C34878D82A}">
                    <a16:rowId xmlns:a16="http://schemas.microsoft.com/office/drawing/2014/main" val="10000"/>
                  </a:ext>
                </a:extLst>
              </a:tr>
              <a:tr h="2642462">
                <a:tc>
                  <a:txBody>
                    <a:bodyPr/>
                    <a:lstStyle/>
                    <a:p>
                      <a:pPr marL="285750" indent="-285750">
                        <a:buFont typeface="Wingdings" panose="05000000000000000000" pitchFamily="2" charset="2"/>
                        <a:buChar char="Ø"/>
                      </a:pPr>
                      <a:r>
                        <a:rPr lang="en-US" sz="1800" b="1" i="0" u="none" strike="noStrike" kern="1200" baseline="0" dirty="0">
                          <a:solidFill>
                            <a:schemeClr val="tx1">
                              <a:lumMod val="95000"/>
                              <a:lumOff val="5000"/>
                            </a:schemeClr>
                          </a:solidFill>
                          <a:latin typeface="+mn-lt"/>
                          <a:ea typeface="+mn-ea"/>
                          <a:cs typeface="+mn-cs"/>
                        </a:rPr>
                        <a:t>Usually associated with underlying </a:t>
                      </a:r>
                      <a:r>
                        <a:rPr lang="en-US" sz="1800" b="1" i="0" u="none" strike="noStrike" kern="1200" baseline="0" dirty="0" err="1">
                          <a:solidFill>
                            <a:schemeClr val="tx1">
                              <a:lumMod val="95000"/>
                              <a:lumOff val="5000"/>
                            </a:schemeClr>
                          </a:solidFill>
                          <a:latin typeface="+mn-lt"/>
                          <a:ea typeface="+mn-ea"/>
                          <a:cs typeface="+mn-cs"/>
                        </a:rPr>
                        <a:t>lymphoproliferative</a:t>
                      </a:r>
                      <a:r>
                        <a:rPr lang="en-US" sz="1800" b="1" i="0" u="none" strike="noStrike" kern="1200" baseline="0" dirty="0">
                          <a:solidFill>
                            <a:schemeClr val="tx1">
                              <a:lumMod val="95000"/>
                              <a:lumOff val="5000"/>
                            </a:schemeClr>
                          </a:solidFill>
                          <a:latin typeface="+mn-lt"/>
                          <a:ea typeface="+mn-ea"/>
                          <a:cs typeface="+mn-cs"/>
                        </a:rPr>
                        <a:t> disorders including low-grade lymphomas, </a:t>
                      </a:r>
                      <a:r>
                        <a:rPr lang="en-US" sz="1800" b="1" i="0" u="none" strike="noStrike" kern="1200" baseline="0" dirty="0" err="1">
                          <a:solidFill>
                            <a:schemeClr val="tx1">
                              <a:lumMod val="95000"/>
                              <a:lumOff val="5000"/>
                            </a:schemeClr>
                          </a:solidFill>
                          <a:latin typeface="+mn-lt"/>
                          <a:ea typeface="+mn-ea"/>
                          <a:cs typeface="+mn-cs"/>
                        </a:rPr>
                        <a:t>Hodgkins</a:t>
                      </a:r>
                      <a:r>
                        <a:rPr lang="en-US" sz="1800" b="1" i="0" u="none" strike="noStrike" kern="1200" baseline="0" dirty="0">
                          <a:solidFill>
                            <a:schemeClr val="tx1">
                              <a:lumMod val="95000"/>
                              <a:lumOff val="5000"/>
                            </a:schemeClr>
                          </a:solidFill>
                          <a:latin typeface="+mn-lt"/>
                          <a:ea typeface="+mn-ea"/>
                          <a:cs typeface="+mn-cs"/>
                        </a:rPr>
                        <a:t> disease, </a:t>
                      </a:r>
                      <a:r>
                        <a:rPr lang="en-US" sz="1800" b="1" i="0" u="none" strike="noStrike" kern="1200" baseline="0" dirty="0" err="1">
                          <a:solidFill>
                            <a:schemeClr val="tx1">
                              <a:lumMod val="95000"/>
                              <a:lumOff val="5000"/>
                            </a:schemeClr>
                          </a:solidFill>
                          <a:latin typeface="+mn-lt"/>
                          <a:ea typeface="+mn-ea"/>
                          <a:cs typeface="+mn-cs"/>
                        </a:rPr>
                        <a:t>Waldenströms</a:t>
                      </a:r>
                      <a:r>
                        <a:rPr lang="en-US" sz="1800" b="1" i="0" u="none" strike="noStrike" kern="1200" baseline="0" dirty="0">
                          <a:solidFill>
                            <a:schemeClr val="tx1">
                              <a:lumMod val="95000"/>
                              <a:lumOff val="5000"/>
                            </a:schemeClr>
                          </a:solidFill>
                          <a:latin typeface="+mn-lt"/>
                          <a:ea typeface="+mn-ea"/>
                          <a:cs typeface="+mn-cs"/>
                        </a:rPr>
                        <a:t> </a:t>
                      </a:r>
                      <a:r>
                        <a:rPr lang="en-US" sz="1800" b="1" i="0" u="none" strike="noStrike" kern="1200" baseline="0" dirty="0" err="1">
                          <a:solidFill>
                            <a:schemeClr val="tx1">
                              <a:lumMod val="95000"/>
                              <a:lumOff val="5000"/>
                            </a:schemeClr>
                          </a:solidFill>
                          <a:latin typeface="+mn-lt"/>
                          <a:ea typeface="+mn-ea"/>
                          <a:cs typeface="+mn-cs"/>
                        </a:rPr>
                        <a:t>macroglobulinemia</a:t>
                      </a:r>
                      <a:r>
                        <a:rPr lang="en-US" sz="1800" b="1" i="0" u="none" strike="noStrike" kern="1200" baseline="0" dirty="0">
                          <a:solidFill>
                            <a:schemeClr val="tx1">
                              <a:lumMod val="95000"/>
                              <a:lumOff val="5000"/>
                            </a:schemeClr>
                          </a:solidFill>
                          <a:latin typeface="+mn-lt"/>
                          <a:ea typeface="+mn-ea"/>
                          <a:cs typeface="+mn-cs"/>
                        </a:rPr>
                        <a:t>, MGUS, </a:t>
                      </a:r>
                      <a:r>
                        <a:rPr lang="en-US" sz="1800" b="1" i="0" u="none" strike="noStrike" kern="1200" baseline="0" dirty="0" err="1">
                          <a:solidFill>
                            <a:schemeClr val="tx1">
                              <a:lumMod val="95000"/>
                              <a:lumOff val="5000"/>
                            </a:schemeClr>
                          </a:solidFill>
                          <a:latin typeface="+mn-lt"/>
                          <a:ea typeface="+mn-ea"/>
                          <a:cs typeface="+mn-cs"/>
                        </a:rPr>
                        <a:t>angioimmunoblastic</a:t>
                      </a:r>
                      <a:r>
                        <a:rPr lang="en-US" sz="1800" b="1" i="0" u="none" strike="noStrike" kern="1200" baseline="0" dirty="0">
                          <a:solidFill>
                            <a:schemeClr val="tx1">
                              <a:lumMod val="95000"/>
                              <a:lumOff val="5000"/>
                            </a:schemeClr>
                          </a:solidFill>
                          <a:latin typeface="+mn-lt"/>
                          <a:ea typeface="+mn-ea"/>
                          <a:cs typeface="+mn-cs"/>
                        </a:rPr>
                        <a:t> lymphadenopathy, and chronic lymphocytic leukemia.</a:t>
                      </a:r>
                      <a:endParaRPr lang="en-US" b="1" dirty="0">
                        <a:solidFill>
                          <a:schemeClr val="tx1">
                            <a:lumMod val="95000"/>
                            <a:lumOff val="5000"/>
                          </a:schemeClr>
                        </a:solidFill>
                      </a:endParaRPr>
                    </a:p>
                  </a:txBody>
                  <a:tcPr/>
                </a:tc>
                <a:tc>
                  <a:txBody>
                    <a:bodyPr/>
                    <a:lstStyle/>
                    <a:p>
                      <a:pPr marL="285750" indent="-285750">
                        <a:buFont typeface="Wingdings" panose="05000000000000000000" pitchFamily="2" charset="2"/>
                        <a:buChar char="Ø"/>
                      </a:pPr>
                      <a:r>
                        <a:rPr lang="en-US" sz="1800" b="1" i="0" u="none" strike="noStrike" kern="1200" baseline="0" dirty="0">
                          <a:solidFill>
                            <a:schemeClr val="tx1">
                              <a:lumMod val="95000"/>
                              <a:lumOff val="5000"/>
                            </a:schemeClr>
                          </a:solidFill>
                          <a:latin typeface="+mn-lt"/>
                          <a:ea typeface="+mn-ea"/>
                          <a:cs typeface="+mn-cs"/>
                        </a:rPr>
                        <a:t>Both type II and type III </a:t>
                      </a:r>
                      <a:r>
                        <a:rPr lang="en-US" sz="1800" b="1" i="0" u="none" strike="noStrike" kern="1200" baseline="0" dirty="0" err="1">
                          <a:solidFill>
                            <a:schemeClr val="tx1">
                              <a:lumMod val="95000"/>
                              <a:lumOff val="5000"/>
                            </a:schemeClr>
                          </a:solidFill>
                          <a:latin typeface="+mn-lt"/>
                          <a:ea typeface="+mn-ea"/>
                          <a:cs typeface="+mn-cs"/>
                        </a:rPr>
                        <a:t>cryoglobulins</a:t>
                      </a:r>
                      <a:r>
                        <a:rPr lang="en-US" sz="1800" b="1" i="0" u="none" strike="noStrike" kern="1200" baseline="0" dirty="0">
                          <a:solidFill>
                            <a:schemeClr val="tx1">
                              <a:lumMod val="95000"/>
                              <a:lumOff val="5000"/>
                            </a:schemeClr>
                          </a:solidFill>
                          <a:latin typeface="+mn-lt"/>
                          <a:ea typeface="+mn-ea"/>
                          <a:cs typeface="+mn-cs"/>
                        </a:rPr>
                        <a:t> are associated with </a:t>
                      </a:r>
                      <a:r>
                        <a:rPr lang="en-US" sz="1800" b="1" i="0" u="none" strike="noStrike" kern="1200" baseline="0" dirty="0" err="1">
                          <a:solidFill>
                            <a:schemeClr val="tx1">
                              <a:lumMod val="95000"/>
                              <a:lumOff val="5000"/>
                            </a:schemeClr>
                          </a:solidFill>
                          <a:latin typeface="+mn-lt"/>
                          <a:ea typeface="+mn-ea"/>
                          <a:cs typeface="+mn-cs"/>
                        </a:rPr>
                        <a:t>lymphoproliferative</a:t>
                      </a:r>
                      <a:r>
                        <a:rPr lang="en-US" sz="1800" b="1" i="0" u="none" strike="noStrike" kern="1200" baseline="0" dirty="0">
                          <a:solidFill>
                            <a:schemeClr val="tx1">
                              <a:lumMod val="95000"/>
                              <a:lumOff val="5000"/>
                            </a:schemeClr>
                          </a:solidFill>
                          <a:latin typeface="+mn-lt"/>
                          <a:ea typeface="+mn-ea"/>
                          <a:cs typeface="+mn-cs"/>
                        </a:rPr>
                        <a:t> disorders (indolent lymphoma, </a:t>
                      </a:r>
                      <a:r>
                        <a:rPr lang="en-US" sz="1800" b="1" i="0" u="none" strike="noStrike" kern="1200" baseline="0" dirty="0" err="1">
                          <a:solidFill>
                            <a:schemeClr val="tx1">
                              <a:lumMod val="95000"/>
                              <a:lumOff val="5000"/>
                            </a:schemeClr>
                          </a:solidFill>
                          <a:latin typeface="+mn-lt"/>
                          <a:ea typeface="+mn-ea"/>
                          <a:cs typeface="+mn-cs"/>
                        </a:rPr>
                        <a:t>Waldenströms</a:t>
                      </a:r>
                      <a:r>
                        <a:rPr lang="en-US" sz="1800" b="1" i="0" u="none" strike="noStrike" kern="1200" baseline="0" dirty="0">
                          <a:solidFill>
                            <a:schemeClr val="tx1">
                              <a:lumMod val="95000"/>
                              <a:lumOff val="5000"/>
                            </a:schemeClr>
                          </a:solidFill>
                          <a:latin typeface="+mn-lt"/>
                          <a:ea typeface="+mn-ea"/>
                          <a:cs typeface="+mn-cs"/>
                        </a:rPr>
                        <a:t> </a:t>
                      </a:r>
                      <a:r>
                        <a:rPr lang="en-US" sz="1800" b="1" i="0" u="none" strike="noStrike" kern="1200" baseline="0" dirty="0" err="1">
                          <a:solidFill>
                            <a:schemeClr val="tx1">
                              <a:lumMod val="95000"/>
                              <a:lumOff val="5000"/>
                            </a:schemeClr>
                          </a:solidFill>
                          <a:latin typeface="+mn-lt"/>
                          <a:ea typeface="+mn-ea"/>
                          <a:cs typeface="+mn-cs"/>
                        </a:rPr>
                        <a:t>macroglobulinemia</a:t>
                      </a:r>
                      <a:r>
                        <a:rPr lang="en-US" sz="1800" b="1" i="0" u="none" strike="noStrike" kern="1200" baseline="0" dirty="0">
                          <a:solidFill>
                            <a:schemeClr val="tx1">
                              <a:lumMod val="95000"/>
                              <a:lumOff val="5000"/>
                            </a:schemeClr>
                          </a:solidFill>
                          <a:latin typeface="+mn-lt"/>
                          <a:ea typeface="+mn-ea"/>
                          <a:cs typeface="+mn-cs"/>
                        </a:rPr>
                        <a:t>), autoimmune disorders (systemic lupus </a:t>
                      </a:r>
                      <a:r>
                        <a:rPr lang="en-US" sz="1800" b="1" i="0" u="none" strike="noStrike" kern="1200" baseline="0" dirty="0" err="1">
                          <a:solidFill>
                            <a:schemeClr val="tx1">
                              <a:lumMod val="95000"/>
                              <a:lumOff val="5000"/>
                            </a:schemeClr>
                          </a:solidFill>
                          <a:latin typeface="+mn-lt"/>
                          <a:ea typeface="+mn-ea"/>
                          <a:cs typeface="+mn-cs"/>
                        </a:rPr>
                        <a:t>erythematosus</a:t>
                      </a:r>
                      <a:r>
                        <a:rPr lang="en-US" sz="1800" b="1" i="0" u="none" strike="noStrike" kern="1200" baseline="0" dirty="0">
                          <a:solidFill>
                            <a:schemeClr val="tx1">
                              <a:lumMod val="95000"/>
                              <a:lumOff val="5000"/>
                            </a:schemeClr>
                          </a:solidFill>
                          <a:latin typeface="+mn-lt"/>
                          <a:ea typeface="+mn-ea"/>
                          <a:cs typeface="+mn-cs"/>
                        </a:rPr>
                        <a:t>, </a:t>
                      </a:r>
                      <a:r>
                        <a:rPr lang="en-US" sz="1800" b="1" i="0" u="none" strike="noStrike" kern="1200" baseline="0" dirty="0" err="1">
                          <a:solidFill>
                            <a:schemeClr val="tx1">
                              <a:lumMod val="95000"/>
                              <a:lumOff val="5000"/>
                            </a:schemeClr>
                          </a:solidFill>
                          <a:latin typeface="+mn-lt"/>
                          <a:ea typeface="+mn-ea"/>
                          <a:cs typeface="+mn-cs"/>
                        </a:rPr>
                        <a:t>Sjögrens</a:t>
                      </a:r>
                      <a:r>
                        <a:rPr lang="en-US" sz="1800" b="1" i="0" u="none" strike="noStrike" kern="1200" baseline="0" dirty="0">
                          <a:solidFill>
                            <a:schemeClr val="tx1">
                              <a:lumMod val="95000"/>
                              <a:lumOff val="5000"/>
                            </a:schemeClr>
                          </a:solidFill>
                          <a:latin typeface="+mn-lt"/>
                          <a:ea typeface="+mn-ea"/>
                          <a:cs typeface="+mn-cs"/>
                        </a:rPr>
                        <a:t> syndrome, scleroderma, rheumatoid arthritis), or a variety of infectious disorders</a:t>
                      </a:r>
                      <a:endParaRPr lang="en-US" b="1" dirty="0">
                        <a:solidFill>
                          <a:schemeClr val="tx1">
                            <a:lumMod val="95000"/>
                            <a:lumOff val="5000"/>
                          </a:schemeClr>
                        </a:solidFill>
                      </a:endParaRPr>
                    </a:p>
                  </a:txBody>
                  <a:tcPr/>
                </a:tc>
                <a:tc>
                  <a:txBody>
                    <a:bodyPr/>
                    <a:lstStyle/>
                    <a:p>
                      <a:pPr marL="285750" indent="-285750">
                        <a:buFont typeface="Wingdings" panose="05000000000000000000" pitchFamily="2" charset="2"/>
                        <a:buChar char="Ø"/>
                      </a:pPr>
                      <a:r>
                        <a:rPr lang="en-US" sz="1800" b="1" i="0" u="none" strike="noStrike" kern="1200" baseline="0" dirty="0">
                          <a:solidFill>
                            <a:schemeClr val="dk1"/>
                          </a:solidFill>
                          <a:latin typeface="+mn-lt"/>
                          <a:ea typeface="+mn-ea"/>
                          <a:cs typeface="+mn-cs"/>
                        </a:rPr>
                        <a:t>Acute and chronic hepatitis, Infectious mononucleosis Cytomegalovirus infection, Lepromatous leprosy Subacute bacterial endocarditis Syphilis Lymphogranuloma </a:t>
                      </a:r>
                      <a:r>
                        <a:rPr lang="en-US" sz="1800" b="1" i="0" u="none" strike="noStrike" kern="1200" baseline="0" dirty="0" err="1">
                          <a:solidFill>
                            <a:schemeClr val="dk1"/>
                          </a:solidFill>
                          <a:latin typeface="+mn-lt"/>
                          <a:ea typeface="+mn-ea"/>
                          <a:cs typeface="+mn-cs"/>
                        </a:rPr>
                        <a:t>venereum</a:t>
                      </a:r>
                      <a:r>
                        <a:rPr lang="en-US" sz="1800" b="0" i="0" u="none" strike="noStrike" kern="1200" baseline="0" dirty="0">
                          <a:solidFill>
                            <a:schemeClr val="dk1"/>
                          </a:solidFill>
                          <a:latin typeface="+mn-lt"/>
                          <a:ea typeface="+mn-ea"/>
                          <a:cs typeface="+mn-cs"/>
                        </a:rPr>
                        <a:t>.. </a:t>
                      </a:r>
                      <a:r>
                        <a:rPr lang="en-US" sz="1800" b="1" i="0" u="none" strike="noStrike" kern="1200" baseline="0" dirty="0" err="1">
                          <a:solidFill>
                            <a:schemeClr val="dk1"/>
                          </a:solidFill>
                          <a:latin typeface="+mn-lt"/>
                          <a:ea typeface="+mn-ea"/>
                          <a:cs typeface="+mn-cs"/>
                        </a:rPr>
                        <a:t>Echinococcosis,Malaria,Toxoplasmosis</a:t>
                      </a:r>
                      <a:r>
                        <a:rPr lang="en-US" sz="1800" b="1" i="0" u="none" strike="noStrike" kern="1200" baseline="0" dirty="0">
                          <a:solidFill>
                            <a:schemeClr val="dk1"/>
                          </a:solidFill>
                          <a:latin typeface="+mn-lt"/>
                          <a:ea typeface="+mn-ea"/>
                          <a:cs typeface="+mn-cs"/>
                        </a:rPr>
                        <a:t> </a:t>
                      </a:r>
                      <a:r>
                        <a:rPr lang="en-US" sz="1800" b="1" i="0" u="none" strike="noStrike" kern="1200" baseline="0" dirty="0" err="1">
                          <a:solidFill>
                            <a:schemeClr val="dk1"/>
                          </a:solidFill>
                          <a:latin typeface="+mn-lt"/>
                          <a:ea typeface="+mn-ea"/>
                          <a:cs typeface="+mn-cs"/>
                        </a:rPr>
                        <a:t>Leishmaniasis,Schistosomiasis</a:t>
                      </a:r>
                      <a:r>
                        <a:rPr lang="en-US" sz="1800" b="1" i="0" u="none" strike="noStrike" kern="1200" baseline="0" dirty="0">
                          <a:solidFill>
                            <a:schemeClr val="dk1"/>
                          </a:solidFill>
                          <a:latin typeface="+mn-lt"/>
                          <a:ea typeface="+mn-ea"/>
                          <a:cs typeface="+mn-cs"/>
                        </a:rPr>
                        <a:t>.</a:t>
                      </a:r>
                      <a:endParaRPr lang="en-US" b="1" dirty="0"/>
                    </a:p>
                  </a:txBody>
                  <a:tcPr/>
                </a:tc>
                <a:extLst>
                  <a:ext uri="{0D108BD9-81ED-4DB2-BD59-A6C34878D82A}">
                    <a16:rowId xmlns:a16="http://schemas.microsoft.com/office/drawing/2014/main" val="10001"/>
                  </a:ext>
                </a:extLst>
              </a:tr>
            </a:tbl>
          </a:graphicData>
        </a:graphic>
      </p:graphicFrame>
      <p:sp>
        <p:nvSpPr>
          <p:cNvPr id="8" name="TextBox 7"/>
          <p:cNvSpPr txBox="1"/>
          <p:nvPr/>
        </p:nvSpPr>
        <p:spPr>
          <a:xfrm>
            <a:off x="0" y="4927600"/>
            <a:ext cx="12192000" cy="2769989"/>
          </a:xfrm>
          <a:prstGeom prst="rect">
            <a:avLst/>
          </a:prstGeom>
          <a:noFill/>
        </p:spPr>
        <p:txBody>
          <a:bodyPr wrap="square" rtlCol="0">
            <a:spAutoFit/>
          </a:bodyPr>
          <a:lstStyle/>
          <a:p>
            <a:pPr marL="285750" indent="-285750">
              <a:buFont typeface="Wingdings" panose="05000000000000000000" pitchFamily="2" charset="2"/>
              <a:buChar char="ü"/>
            </a:pPr>
            <a:r>
              <a:rPr lang="en-US" sz="2000" b="1" dirty="0">
                <a:solidFill>
                  <a:srgbClr val="7030A0"/>
                </a:solidFill>
              </a:rPr>
              <a:t>Patients in whom an underlying etiology cannot be identified are classified as having essential mixed </a:t>
            </a:r>
            <a:r>
              <a:rPr lang="en-US" sz="2000" b="1" dirty="0" err="1">
                <a:solidFill>
                  <a:srgbClr val="7030A0"/>
                </a:solidFill>
              </a:rPr>
              <a:t>cryoglobulinemia</a:t>
            </a:r>
            <a:r>
              <a:rPr lang="en-US" sz="2000" b="1" dirty="0">
                <a:solidFill>
                  <a:srgbClr val="7030A0"/>
                </a:solidFill>
              </a:rPr>
              <a:t>.</a:t>
            </a:r>
          </a:p>
          <a:p>
            <a:pPr marL="285750" indent="-285750">
              <a:buFont typeface="Wingdings" panose="05000000000000000000" pitchFamily="2" charset="2"/>
              <a:buChar char="ü"/>
            </a:pPr>
            <a:r>
              <a:rPr lang="en-US" sz="2000" b="1" dirty="0">
                <a:solidFill>
                  <a:srgbClr val="7030A0"/>
                </a:solidFill>
              </a:rPr>
              <a:t>80% of patients with essential mixed </a:t>
            </a:r>
            <a:r>
              <a:rPr lang="en-US" sz="2000" b="1" dirty="0" err="1">
                <a:solidFill>
                  <a:srgbClr val="7030A0"/>
                </a:solidFill>
              </a:rPr>
              <a:t>cryoglobulinemia</a:t>
            </a:r>
            <a:r>
              <a:rPr lang="en-US" sz="2000" b="1" dirty="0">
                <a:solidFill>
                  <a:srgbClr val="7030A0"/>
                </a:solidFill>
              </a:rPr>
              <a:t> have mixed </a:t>
            </a:r>
            <a:r>
              <a:rPr lang="en-US" sz="2000" b="1" dirty="0" err="1">
                <a:solidFill>
                  <a:srgbClr val="7030A0"/>
                </a:solidFill>
              </a:rPr>
              <a:t>cryoglobulinemia</a:t>
            </a:r>
            <a:r>
              <a:rPr lang="en-US" sz="2000" b="1" dirty="0">
                <a:solidFill>
                  <a:srgbClr val="7030A0"/>
                </a:solidFill>
              </a:rPr>
              <a:t> secondary to an HCV infection.</a:t>
            </a:r>
          </a:p>
          <a:p>
            <a:pPr marL="285750" indent="-285750">
              <a:buFont typeface="Wingdings" panose="05000000000000000000" pitchFamily="2" charset="2"/>
              <a:buChar char="ü"/>
            </a:pPr>
            <a:r>
              <a:rPr lang="en-US" sz="2000" b="1" dirty="0">
                <a:solidFill>
                  <a:srgbClr val="7030A0"/>
                </a:solidFill>
              </a:rPr>
              <a:t>Recognition that </a:t>
            </a:r>
            <a:r>
              <a:rPr lang="en-US" sz="2000" b="1" dirty="0" err="1">
                <a:solidFill>
                  <a:srgbClr val="7030A0"/>
                </a:solidFill>
              </a:rPr>
              <a:t>cryoglobulinemia</a:t>
            </a:r>
            <a:r>
              <a:rPr lang="en-US" sz="2000" b="1" dirty="0">
                <a:solidFill>
                  <a:srgbClr val="7030A0"/>
                </a:solidFill>
              </a:rPr>
              <a:t> is an HCV-related disorder lends support to the use of antiviral agents such as interferon in its treatment.</a:t>
            </a:r>
          </a:p>
          <a:p>
            <a:endParaRPr lang="en-US" dirty="0"/>
          </a:p>
          <a:p>
            <a:endParaRPr lang="en-US" dirty="0"/>
          </a:p>
          <a:p>
            <a:endParaRPr lang="en-US" dirty="0"/>
          </a:p>
        </p:txBody>
      </p:sp>
    </p:spTree>
    <p:extLst>
      <p:ext uri="{BB962C8B-B14F-4D97-AF65-F5344CB8AC3E}">
        <p14:creationId xmlns:p14="http://schemas.microsoft.com/office/powerpoint/2010/main" val="1824866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7001"/>
            <a:ext cx="10515600" cy="977900"/>
          </a:xfrm>
        </p:spPr>
        <p:txBody>
          <a:bodyPr>
            <a:normAutofit fontScale="90000"/>
          </a:bodyPr>
          <a:lstStyle/>
          <a:p>
            <a:pPr marL="571500" indent="-571500">
              <a:buFont typeface="Wingdings" charset="2"/>
              <a:buChar char="Ø"/>
            </a:pPr>
            <a:r>
              <a:rPr lang="en-US" b="1" dirty="0">
                <a:solidFill>
                  <a:schemeClr val="accent4">
                    <a:lumMod val="50000"/>
                  </a:schemeClr>
                </a:solidFill>
              </a:rPr>
              <a:t>Rheumatoid Vasculitis.. </a:t>
            </a:r>
            <a:br>
              <a:rPr lang="en-US" b="1" dirty="0">
                <a:solidFill>
                  <a:schemeClr val="accent4">
                    <a:lumMod val="50000"/>
                  </a:schemeClr>
                </a:solidFill>
              </a:rPr>
            </a:br>
            <a:endParaRPr lang="en-US" b="1" dirty="0">
              <a:solidFill>
                <a:schemeClr val="accent4">
                  <a:lumMod val="50000"/>
                </a:schemeClr>
              </a:solidFill>
            </a:endParaRPr>
          </a:p>
        </p:txBody>
      </p:sp>
      <p:sp>
        <p:nvSpPr>
          <p:cNvPr id="3" name="Content Placeholder 2"/>
          <p:cNvSpPr>
            <a:spLocks noGrp="1"/>
          </p:cNvSpPr>
          <p:nvPr>
            <p:ph idx="1"/>
          </p:nvPr>
        </p:nvSpPr>
        <p:spPr>
          <a:xfrm>
            <a:off x="0" y="787401"/>
            <a:ext cx="12192000" cy="5562600"/>
          </a:xfrm>
        </p:spPr>
        <p:txBody>
          <a:bodyPr/>
          <a:lstStyle/>
          <a:p>
            <a:pPr>
              <a:buFont typeface="Wingdings" charset="2"/>
              <a:buChar char="ü"/>
            </a:pPr>
            <a:r>
              <a:rPr lang="en-US" b="1" dirty="0"/>
              <a:t>Isolated digital vasculitis in patients with rheumatoid arthritis, characterized by </a:t>
            </a:r>
            <a:r>
              <a:rPr lang="en-US" b="1" dirty="0">
                <a:solidFill>
                  <a:srgbClr val="0070C0"/>
                </a:solidFill>
              </a:rPr>
              <a:t>splinter-like lesions in the </a:t>
            </a:r>
            <a:r>
              <a:rPr lang="en-US" b="1" dirty="0" err="1">
                <a:solidFill>
                  <a:srgbClr val="0070C0"/>
                </a:solidFill>
              </a:rPr>
              <a:t>periungual</a:t>
            </a:r>
            <a:r>
              <a:rPr lang="en-US" b="1" dirty="0">
                <a:solidFill>
                  <a:srgbClr val="0070C0"/>
                </a:solidFill>
              </a:rPr>
              <a:t> region {</a:t>
            </a:r>
            <a:r>
              <a:rPr lang="en-US" b="1" dirty="0" err="1">
                <a:solidFill>
                  <a:srgbClr val="0070C0"/>
                </a:solidFill>
              </a:rPr>
              <a:t>Bywaters</a:t>
            </a:r>
            <a:r>
              <a:rPr lang="en-US" b="1" dirty="0">
                <a:solidFill>
                  <a:srgbClr val="0070C0"/>
                </a:solidFill>
              </a:rPr>
              <a:t>’ lesions}.</a:t>
            </a:r>
          </a:p>
          <a:p>
            <a:pPr>
              <a:buFont typeface="Wingdings" charset="2"/>
              <a:buChar char="ü"/>
            </a:pPr>
            <a:r>
              <a:rPr lang="en-US" b="1" dirty="0"/>
              <a:t>These start as </a:t>
            </a:r>
            <a:r>
              <a:rPr lang="en-US" b="1" dirty="0" err="1"/>
              <a:t>periungual</a:t>
            </a:r>
            <a:r>
              <a:rPr lang="en-US" b="1" dirty="0"/>
              <a:t> swelling followed by skin infarcts and necrosis that leave brown eschars which disappear within a few days leaving or not (usually) a scar in the nail fold and on the ends of the digits.</a:t>
            </a:r>
          </a:p>
          <a:p>
            <a:pPr>
              <a:buFont typeface="Wingdings" charset="2"/>
              <a:buChar char="ü"/>
            </a:pPr>
            <a:r>
              <a:rPr lang="en-US" b="1" dirty="0"/>
              <a:t>Many clinical manifestations of RV are indistinguishable from </a:t>
            </a:r>
            <a:r>
              <a:rPr lang="en-US" b="1" dirty="0" err="1"/>
              <a:t>polyarteritis</a:t>
            </a:r>
            <a:r>
              <a:rPr lang="en-US" b="1" dirty="0"/>
              <a:t> </a:t>
            </a:r>
            <a:r>
              <a:rPr lang="en-US" b="1" dirty="0" err="1"/>
              <a:t>nodosa</a:t>
            </a:r>
            <a:r>
              <a:rPr lang="en-US" b="1" dirty="0"/>
              <a:t>, although </a:t>
            </a:r>
            <a:r>
              <a:rPr lang="en-US" b="1" dirty="0" err="1"/>
              <a:t>microaneurysms</a:t>
            </a:r>
            <a:r>
              <a:rPr lang="en-US" b="1" dirty="0"/>
              <a:t> are less common in RV. </a:t>
            </a:r>
          </a:p>
          <a:p>
            <a:pPr>
              <a:buFont typeface="Wingdings" charset="2"/>
              <a:buChar char="ü"/>
            </a:pPr>
            <a:r>
              <a:rPr lang="en-US" b="1" dirty="0"/>
              <a:t>RV classically occurs in patients with nodular, rheumatoid factor–positive, joint-destructive disease.</a:t>
            </a:r>
          </a:p>
          <a:p>
            <a:pPr>
              <a:buFont typeface="Wingdings" charset="2"/>
              <a:buChar char="ü"/>
            </a:pPr>
            <a:r>
              <a:rPr lang="en-US" b="1" dirty="0">
                <a:solidFill>
                  <a:srgbClr val="0070C0"/>
                </a:solidFill>
              </a:rPr>
              <a:t>Deep cutaneous ulcers near the malleoli are a hallmark of RV and require scrupulous local care, </a:t>
            </a:r>
            <a:r>
              <a:rPr lang="en-US" b="1" dirty="0"/>
              <a:t>as well as judicious immunosuppression. </a:t>
            </a:r>
          </a:p>
          <a:p>
            <a:endParaRPr lang="en-US" dirty="0"/>
          </a:p>
          <a:p>
            <a:endParaRPr lang="en-US" dirty="0"/>
          </a:p>
          <a:p>
            <a:endParaRPr lang="en-US" dirty="0"/>
          </a:p>
        </p:txBody>
      </p:sp>
    </p:spTree>
    <p:extLst>
      <p:ext uri="{BB962C8B-B14F-4D97-AF65-F5344CB8AC3E}">
        <p14:creationId xmlns:p14="http://schemas.microsoft.com/office/powerpoint/2010/main" val="14279969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5918200"/>
            <a:ext cx="7213600" cy="520700"/>
          </a:xfrm>
        </p:spPr>
        <p:txBody>
          <a:bodyPr>
            <a:normAutofit fontScale="90000"/>
          </a:bodyPr>
          <a:lstStyle/>
          <a:p>
            <a:r>
              <a:rPr lang="en-US" b="1" dirty="0" err="1">
                <a:solidFill>
                  <a:srgbClr val="7030A0"/>
                </a:solidFill>
              </a:rPr>
              <a:t>Bywaters</a:t>
            </a:r>
            <a:r>
              <a:rPr lang="en-US" b="1" dirty="0">
                <a:solidFill>
                  <a:srgbClr val="7030A0"/>
                </a:solidFill>
              </a:rPr>
              <a:t>’ lesions..</a:t>
            </a:r>
            <a:endParaRPr lang="en-US" dirty="0">
              <a:solidFill>
                <a:srgbClr val="7030A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00" y="98424"/>
            <a:ext cx="8293100" cy="5514975"/>
          </a:xfrm>
        </p:spPr>
      </p:pic>
    </p:spTree>
    <p:extLst>
      <p:ext uri="{BB962C8B-B14F-4D97-AF65-F5344CB8AC3E}">
        <p14:creationId xmlns:p14="http://schemas.microsoft.com/office/powerpoint/2010/main" val="7642013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403225"/>
            <a:ext cx="11531600" cy="650875"/>
          </a:xfrm>
        </p:spPr>
        <p:txBody>
          <a:bodyPr>
            <a:normAutofit fontScale="90000"/>
          </a:bodyPr>
          <a:lstStyle/>
          <a:p>
            <a:pPr marL="571500" indent="-571500">
              <a:buFont typeface="Wingdings" charset="2"/>
              <a:buChar char="Ø"/>
            </a:pPr>
            <a:r>
              <a:rPr lang="en-US" sz="3600" b="1" dirty="0">
                <a:solidFill>
                  <a:srgbClr val="002060"/>
                </a:solidFill>
                <a:latin typeface="Cooper Black" charset="0"/>
                <a:ea typeface="Cooper Black" charset="0"/>
                <a:cs typeface="Cooper Black" charset="0"/>
              </a:rPr>
              <a:t>Connective Tissue Disease–Associated Vasculitis..</a:t>
            </a:r>
            <a:r>
              <a:rPr lang="en-US" sz="3100" b="1" dirty="0">
                <a:solidFill>
                  <a:srgbClr val="002060"/>
                </a:solidFill>
                <a:latin typeface="Cooper Black" charset="0"/>
                <a:ea typeface="Cooper Black" charset="0"/>
                <a:cs typeface="Cooper Black" charset="0"/>
              </a:rPr>
              <a:t> </a:t>
            </a:r>
            <a:br>
              <a:rPr lang="en-US" dirty="0"/>
            </a:br>
            <a:endParaRPr lang="en-US" dirty="0"/>
          </a:p>
        </p:txBody>
      </p:sp>
      <p:sp>
        <p:nvSpPr>
          <p:cNvPr id="3" name="Content Placeholder 2"/>
          <p:cNvSpPr>
            <a:spLocks noGrp="1"/>
          </p:cNvSpPr>
          <p:nvPr>
            <p:ph idx="1"/>
          </p:nvPr>
        </p:nvSpPr>
        <p:spPr>
          <a:xfrm>
            <a:off x="0" y="1054100"/>
            <a:ext cx="12192000" cy="5524500"/>
          </a:xfrm>
        </p:spPr>
        <p:txBody>
          <a:bodyPr/>
          <a:lstStyle/>
          <a:p>
            <a:r>
              <a:rPr lang="en-US" b="1" dirty="0"/>
              <a:t>CTD typically complicated by vasculitis include those related to SLE, mixed CTD, </a:t>
            </a:r>
            <a:r>
              <a:rPr lang="en-US" b="1" dirty="0" err="1"/>
              <a:t>Sjogren’s</a:t>
            </a:r>
            <a:r>
              <a:rPr lang="en-US" b="1" dirty="0"/>
              <a:t> syndrome, and overlap CTD. </a:t>
            </a:r>
          </a:p>
          <a:p>
            <a:r>
              <a:rPr lang="en-US" b="1" dirty="0"/>
              <a:t>Cutaneous vasculitis in CTDs is associated almost invariably with </a:t>
            </a:r>
            <a:r>
              <a:rPr lang="en-US" b="1" dirty="0" err="1"/>
              <a:t>hypocomplementemia</a:t>
            </a:r>
            <a:r>
              <a:rPr lang="en-US" b="1" dirty="0"/>
              <a:t> and high titers of antinuclear antibodies (ANAs).</a:t>
            </a:r>
          </a:p>
          <a:p>
            <a:r>
              <a:rPr lang="en-US" b="1" dirty="0"/>
              <a:t>DIF examination of skin lesions shows </a:t>
            </a:r>
            <a:r>
              <a:rPr lang="en-US" b="1" dirty="0">
                <a:solidFill>
                  <a:srgbClr val="7030A0"/>
                </a:solidFill>
              </a:rPr>
              <a:t>granular IgG and C3 deposition </a:t>
            </a:r>
            <a:r>
              <a:rPr lang="en-US" b="1" dirty="0"/>
              <a:t>in and around dermal vessels, with or without IgM, reflecting the contribution of ICs to disease pathogenesis. </a:t>
            </a:r>
          </a:p>
          <a:p>
            <a:r>
              <a:rPr lang="en-US" b="1" dirty="0"/>
              <a:t>The phenomenon of the </a:t>
            </a:r>
            <a:r>
              <a:rPr lang="en-US" b="1" dirty="0">
                <a:solidFill>
                  <a:schemeClr val="accent2">
                    <a:lumMod val="50000"/>
                  </a:schemeClr>
                </a:solidFill>
              </a:rPr>
              <a:t>“in vivo ANA”</a:t>
            </a:r>
            <a:r>
              <a:rPr lang="en-US" b="1" dirty="0"/>
              <a:t> is also observed in keratinocytes and dermal cells in DIF studies.</a:t>
            </a:r>
          </a:p>
          <a:p>
            <a:endParaRPr lang="en-US" dirty="0"/>
          </a:p>
          <a:p>
            <a:endParaRPr lang="en-US" dirty="0"/>
          </a:p>
        </p:txBody>
      </p:sp>
    </p:spTree>
    <p:extLst>
      <p:ext uri="{BB962C8B-B14F-4D97-AF65-F5344CB8AC3E}">
        <p14:creationId xmlns:p14="http://schemas.microsoft.com/office/powerpoint/2010/main" val="15503485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0300" y="172244"/>
            <a:ext cx="8407400" cy="5199856"/>
          </a:xfrm>
        </p:spPr>
      </p:pic>
      <p:sp>
        <p:nvSpPr>
          <p:cNvPr id="5" name="TextBox 4"/>
          <p:cNvSpPr txBox="1"/>
          <p:nvPr/>
        </p:nvSpPr>
        <p:spPr>
          <a:xfrm>
            <a:off x="990600" y="5562600"/>
            <a:ext cx="10845800" cy="830997"/>
          </a:xfrm>
          <a:prstGeom prst="rect">
            <a:avLst/>
          </a:prstGeom>
          <a:noFill/>
        </p:spPr>
        <p:txBody>
          <a:bodyPr wrap="square" rtlCol="0">
            <a:spAutoFit/>
          </a:bodyPr>
          <a:lstStyle/>
          <a:p>
            <a:pPr marL="285750" indent="-285750">
              <a:buFont typeface="Wingdings" charset="2"/>
              <a:buChar char="Ø"/>
            </a:pPr>
            <a:r>
              <a:rPr lang="en-US" sz="2400" b="1" dirty="0">
                <a:solidFill>
                  <a:srgbClr val="002060"/>
                </a:solidFill>
              </a:rPr>
              <a:t>This phenomenon is caused by the binding of </a:t>
            </a:r>
            <a:r>
              <a:rPr lang="en-US" sz="2400" b="1" dirty="0" err="1">
                <a:solidFill>
                  <a:srgbClr val="002060"/>
                </a:solidFill>
              </a:rPr>
              <a:t>immunoreactants</a:t>
            </a:r>
            <a:r>
              <a:rPr lang="en-US" sz="2400" b="1" dirty="0">
                <a:solidFill>
                  <a:srgbClr val="002060"/>
                </a:solidFill>
              </a:rPr>
              <a:t> to targets within the nuclei of epidermal cells. </a:t>
            </a:r>
          </a:p>
        </p:txBody>
      </p:sp>
    </p:spTree>
    <p:extLst>
      <p:ext uri="{BB962C8B-B14F-4D97-AF65-F5344CB8AC3E}">
        <p14:creationId xmlns:p14="http://schemas.microsoft.com/office/powerpoint/2010/main" val="831709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52425"/>
            <a:ext cx="10515600" cy="422275"/>
          </a:xfrm>
        </p:spPr>
        <p:txBody>
          <a:bodyPr>
            <a:noAutofit/>
          </a:bodyPr>
          <a:lstStyle/>
          <a:p>
            <a:pPr marL="742950" indent="-742950">
              <a:buFont typeface="Wingdings" charset="2"/>
              <a:buChar char="Ø"/>
            </a:pPr>
            <a:r>
              <a:rPr lang="en-US" sz="3600" b="1" dirty="0">
                <a:solidFill>
                  <a:srgbClr val="C00000"/>
                </a:solidFill>
                <a:latin typeface="Cooper Black" charset="0"/>
                <a:ea typeface="Cooper Black" charset="0"/>
                <a:cs typeface="Cooper Black" charset="0"/>
              </a:rPr>
              <a:t>Drug Toxicity..</a:t>
            </a:r>
            <a:endParaRPr lang="en-US" sz="3600" dirty="0">
              <a:solidFill>
                <a:srgbClr val="C00000"/>
              </a:solidFill>
              <a:effectLst/>
              <a:latin typeface="Cooper Black" charset="0"/>
              <a:ea typeface="Cooper Black" charset="0"/>
              <a:cs typeface="Cooper Black" charset="0"/>
            </a:endParaRPr>
          </a:p>
        </p:txBody>
      </p:sp>
      <p:sp>
        <p:nvSpPr>
          <p:cNvPr id="3" name="Content Placeholder 2"/>
          <p:cNvSpPr>
            <a:spLocks noGrp="1"/>
          </p:cNvSpPr>
          <p:nvPr>
            <p:ph idx="1"/>
          </p:nvPr>
        </p:nvSpPr>
        <p:spPr>
          <a:xfrm>
            <a:off x="177800" y="914401"/>
            <a:ext cx="11176000" cy="3060700"/>
          </a:xfrm>
        </p:spPr>
        <p:txBody>
          <a:bodyPr/>
          <a:lstStyle/>
          <a:p>
            <a:pPr>
              <a:buFont typeface="Wingdings" charset="2"/>
              <a:buChar char="ü"/>
            </a:pPr>
            <a:r>
              <a:rPr lang="en-US" b="1" dirty="0"/>
              <a:t>Cocaine.</a:t>
            </a:r>
          </a:p>
          <a:p>
            <a:pPr>
              <a:buFont typeface="Wingdings" charset="2"/>
              <a:buChar char="ü"/>
            </a:pPr>
            <a:r>
              <a:rPr lang="en-US" b="1" dirty="0"/>
              <a:t>Levamisole. </a:t>
            </a:r>
          </a:p>
          <a:p>
            <a:pPr>
              <a:buFont typeface="Wingdings" charset="2"/>
              <a:buChar char="ü"/>
            </a:pPr>
            <a:r>
              <a:rPr lang="en-US" b="1" dirty="0"/>
              <a:t>Amphetamines.</a:t>
            </a:r>
          </a:p>
          <a:p>
            <a:pPr>
              <a:buFont typeface="Wingdings" charset="2"/>
              <a:buChar char="ü"/>
            </a:pPr>
            <a:r>
              <a:rPr lang="en-US" b="1" dirty="0"/>
              <a:t>Ergot alkaloids.</a:t>
            </a:r>
          </a:p>
          <a:p>
            <a:pPr>
              <a:buFont typeface="Wingdings" charset="2"/>
              <a:buChar char="ü"/>
            </a:pPr>
            <a:r>
              <a:rPr lang="en-US" b="1" dirty="0" err="1"/>
              <a:t>Methysergide</a:t>
            </a:r>
            <a:r>
              <a:rPr lang="en-US" b="1" dirty="0"/>
              <a:t>.</a:t>
            </a:r>
          </a:p>
          <a:p>
            <a:pPr>
              <a:buFont typeface="Wingdings" charset="2"/>
              <a:buChar char="ü"/>
            </a:pPr>
            <a:r>
              <a:rPr lang="en-US" b="1" dirty="0"/>
              <a:t> Arsenic. </a:t>
            </a:r>
          </a:p>
          <a:p>
            <a:pPr>
              <a:buFont typeface="Wingdings" charset="2"/>
              <a:buChar char="ü"/>
            </a:pPr>
            <a:endParaRPr lang="en-US" b="1" dirty="0"/>
          </a:p>
        </p:txBody>
      </p:sp>
      <p:sp>
        <p:nvSpPr>
          <p:cNvPr id="4" name="TextBox 3"/>
          <p:cNvSpPr txBox="1"/>
          <p:nvPr/>
        </p:nvSpPr>
        <p:spPr>
          <a:xfrm>
            <a:off x="355600" y="4432300"/>
            <a:ext cx="8013700" cy="1384995"/>
          </a:xfrm>
          <a:prstGeom prst="rect">
            <a:avLst/>
          </a:prstGeom>
          <a:noFill/>
        </p:spPr>
        <p:txBody>
          <a:bodyPr wrap="square" rtlCol="0">
            <a:spAutoFit/>
          </a:bodyPr>
          <a:lstStyle/>
          <a:p>
            <a:pPr marL="342900" indent="-342900">
              <a:buFont typeface="Wingdings" charset="2"/>
              <a:buChar char="Ø"/>
            </a:pPr>
            <a:r>
              <a:rPr lang="en-US" sz="2400" b="1" dirty="0"/>
              <a:t>MIMICS OF SMALL VESSEL VASCULITIS..</a:t>
            </a:r>
          </a:p>
          <a:p>
            <a:pPr marL="342900" indent="-342900">
              <a:buFont typeface="Wingdings" charset="2"/>
              <a:buChar char="ü"/>
            </a:pPr>
            <a:r>
              <a:rPr lang="en-US" sz="2000" b="1" dirty="0">
                <a:solidFill>
                  <a:srgbClr val="0070C0"/>
                </a:solidFill>
              </a:rPr>
              <a:t>HYDRALAZINE.</a:t>
            </a:r>
          </a:p>
          <a:p>
            <a:pPr marL="342900" indent="-342900">
              <a:buFont typeface="Wingdings" charset="2"/>
              <a:buChar char="ü"/>
            </a:pPr>
            <a:r>
              <a:rPr lang="en-US" sz="2000" b="1" dirty="0">
                <a:solidFill>
                  <a:srgbClr val="0070C0"/>
                </a:solidFill>
              </a:rPr>
              <a:t>PTU.</a:t>
            </a:r>
          </a:p>
          <a:p>
            <a:pPr marL="342900" indent="-342900">
              <a:buFont typeface="Wingdings" charset="2"/>
              <a:buChar char="ü"/>
            </a:pPr>
            <a:r>
              <a:rPr lang="en-US" sz="2000" b="1" dirty="0">
                <a:solidFill>
                  <a:srgbClr val="0070C0"/>
                </a:solidFill>
              </a:rPr>
              <a:t>MINOCYCLINE.</a:t>
            </a:r>
          </a:p>
        </p:txBody>
      </p:sp>
    </p:spTree>
    <p:extLst>
      <p:ext uri="{BB962C8B-B14F-4D97-AF65-F5344CB8AC3E}">
        <p14:creationId xmlns:p14="http://schemas.microsoft.com/office/powerpoint/2010/main" val="12147219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207962"/>
            <a:ext cx="11112500" cy="5811838"/>
          </a:xfrm>
        </p:spPr>
        <p:txBody>
          <a:bodyPr/>
          <a:lstStyle/>
          <a:p>
            <a:r>
              <a:rPr lang="en-US" b="1" dirty="0"/>
              <a:t>Reference..</a:t>
            </a:r>
          </a:p>
          <a:p>
            <a:pPr>
              <a:buFont typeface="Wingdings" charset="2"/>
              <a:buChar char="ü"/>
            </a:pPr>
            <a:r>
              <a:rPr lang="en-US" sz="3200" b="1" dirty="0">
                <a:solidFill>
                  <a:srgbClr val="002060"/>
                </a:solidFill>
              </a:rPr>
              <a:t>Kelly’s Rheumatology.</a:t>
            </a:r>
          </a:p>
          <a:p>
            <a:pPr>
              <a:buFont typeface="Wingdings" charset="2"/>
              <a:buChar char="ü"/>
            </a:pPr>
            <a:r>
              <a:rPr lang="en-US" sz="3200" b="1" dirty="0" err="1">
                <a:solidFill>
                  <a:srgbClr val="002060"/>
                </a:solidFill>
              </a:rPr>
              <a:t>Hoschberg</a:t>
            </a:r>
            <a:r>
              <a:rPr lang="en-US" sz="3200" b="1" dirty="0">
                <a:solidFill>
                  <a:srgbClr val="002060"/>
                </a:solidFill>
              </a:rPr>
              <a:t> Rheumatology.</a:t>
            </a:r>
          </a:p>
          <a:p>
            <a:pPr>
              <a:buFont typeface="Wingdings" charset="2"/>
              <a:buChar char="ü"/>
            </a:pPr>
            <a:r>
              <a:rPr lang="en-US" sz="3200" b="1" dirty="0" err="1">
                <a:solidFill>
                  <a:srgbClr val="002060"/>
                </a:solidFill>
              </a:rPr>
              <a:t>Brennets</a:t>
            </a:r>
            <a:r>
              <a:rPr lang="en-US" sz="3200" b="1" dirty="0">
                <a:solidFill>
                  <a:srgbClr val="002060"/>
                </a:solidFill>
              </a:rPr>
              <a:t> Pediatric Rheumatology.</a:t>
            </a:r>
          </a:p>
          <a:p>
            <a:pPr>
              <a:buFont typeface="Wingdings" charset="2"/>
              <a:buChar char="ü"/>
            </a:pPr>
            <a:r>
              <a:rPr lang="en-US" sz="3200" b="1" dirty="0">
                <a:solidFill>
                  <a:srgbClr val="002060"/>
                </a:solidFill>
              </a:rPr>
              <a:t>Harrisons 20</a:t>
            </a:r>
            <a:r>
              <a:rPr lang="en-US" sz="3200" b="1" baseline="30000" dirty="0">
                <a:solidFill>
                  <a:srgbClr val="002060"/>
                </a:solidFill>
              </a:rPr>
              <a:t>th</a:t>
            </a:r>
            <a:r>
              <a:rPr lang="en-US" sz="3200" b="1" dirty="0">
                <a:solidFill>
                  <a:srgbClr val="002060"/>
                </a:solidFill>
              </a:rPr>
              <a:t> edition.</a:t>
            </a:r>
          </a:p>
        </p:txBody>
      </p:sp>
    </p:spTree>
    <p:extLst>
      <p:ext uri="{BB962C8B-B14F-4D97-AF65-F5344CB8AC3E}">
        <p14:creationId xmlns:p14="http://schemas.microsoft.com/office/powerpoint/2010/main" val="5731454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19573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581" y="204643"/>
            <a:ext cx="10515600" cy="478023"/>
          </a:xfrm>
        </p:spPr>
        <p:txBody>
          <a:bodyPr>
            <a:noAutofit/>
          </a:bodyPr>
          <a:lstStyle/>
          <a:p>
            <a:r>
              <a:rPr lang="en-US" sz="3600" b="1" dirty="0">
                <a:solidFill>
                  <a:schemeClr val="accent5">
                    <a:lumMod val="75000"/>
                  </a:schemeClr>
                </a:solidFill>
                <a:latin typeface="Cooper Black" charset="0"/>
                <a:ea typeface="Cooper Black" charset="0"/>
                <a:cs typeface="Cooper Black" charset="0"/>
              </a:rPr>
              <a:t>Extent of vasculitis should be assessed..</a:t>
            </a:r>
          </a:p>
        </p:txBody>
      </p:sp>
      <p:sp>
        <p:nvSpPr>
          <p:cNvPr id="3" name="Content Placeholder 2"/>
          <p:cNvSpPr>
            <a:spLocks noGrp="1"/>
          </p:cNvSpPr>
          <p:nvPr>
            <p:ph idx="1"/>
          </p:nvPr>
        </p:nvSpPr>
        <p:spPr>
          <a:xfrm>
            <a:off x="174171" y="1152567"/>
            <a:ext cx="11840029" cy="5095833"/>
          </a:xfrm>
        </p:spPr>
        <p:txBody>
          <a:bodyPr/>
          <a:lstStyle/>
          <a:p>
            <a:pPr>
              <a:buFont typeface="Wingdings" charset="2"/>
              <a:buChar char="ü"/>
            </a:pPr>
            <a:r>
              <a:rPr lang="en-US" b="1" dirty="0"/>
              <a:t>It is important to assess the extent of vasculitis, and look for internal organ involvement even in patients who seem to have isolated cutaneous vasculitis.</a:t>
            </a:r>
          </a:p>
          <a:p>
            <a:pPr>
              <a:buFont typeface="Wingdings" charset="2"/>
              <a:buChar char="ü"/>
            </a:pPr>
            <a:endParaRPr lang="en-US" b="1" dirty="0"/>
          </a:p>
          <a:p>
            <a:pPr>
              <a:buFont typeface="Wingdings" charset="2"/>
              <a:buChar char="Ø"/>
            </a:pPr>
            <a:r>
              <a:rPr lang="en-US" b="1" dirty="0">
                <a:solidFill>
                  <a:schemeClr val="accent2">
                    <a:lumMod val="50000"/>
                  </a:schemeClr>
                </a:solidFill>
              </a:rPr>
              <a:t>CASE 3.. A combination therapy with cyclophosphamide and methylprednisolone is offered to those with renal involvement in Wegener’s granulomatosis to prevent progression to end stage renal disease.</a:t>
            </a:r>
          </a:p>
          <a:p>
            <a:pPr>
              <a:buFont typeface="Wingdings" charset="2"/>
              <a:buChar char="ü"/>
            </a:pPr>
            <a:r>
              <a:rPr lang="en-US" b="1" dirty="0">
                <a:solidFill>
                  <a:schemeClr val="accent2">
                    <a:lumMod val="50000"/>
                  </a:schemeClr>
                </a:solidFill>
              </a:rPr>
              <a:t>Even co-</a:t>
            </a:r>
            <a:r>
              <a:rPr lang="en-US" b="1" dirty="0" err="1">
                <a:solidFill>
                  <a:schemeClr val="accent2">
                    <a:lumMod val="50000"/>
                  </a:schemeClr>
                </a:solidFill>
              </a:rPr>
              <a:t>trimoxazole</a:t>
            </a:r>
            <a:r>
              <a:rPr lang="en-US" b="1" dirty="0">
                <a:solidFill>
                  <a:schemeClr val="accent2">
                    <a:lumMod val="50000"/>
                  </a:schemeClr>
                </a:solidFill>
              </a:rPr>
              <a:t> is sufficient treatment for some patients with disease limited to the upper respiratory tract.</a:t>
            </a:r>
          </a:p>
          <a:p>
            <a:endParaRPr lang="en-US" dirty="0"/>
          </a:p>
          <a:p>
            <a:pPr>
              <a:buFont typeface="Wingdings" charset="2"/>
              <a:buChar char="Ø"/>
            </a:pPr>
            <a:r>
              <a:rPr lang="en-US" b="1" dirty="0"/>
              <a:t>CASE 4.. A patient with giant cell arteritis. </a:t>
            </a:r>
            <a:r>
              <a:rPr lang="en-US" b="1" dirty="0">
                <a:solidFill>
                  <a:schemeClr val="accent4">
                    <a:lumMod val="75000"/>
                  </a:schemeClr>
                </a:solidFill>
                <a:latin typeface="Cooper Black" charset="0"/>
                <a:ea typeface="Cooper Black" charset="0"/>
                <a:cs typeface="Cooper Black" charset="0"/>
              </a:rPr>
              <a:t>PULSE YES / NO??</a:t>
            </a:r>
          </a:p>
        </p:txBody>
      </p:sp>
    </p:spTree>
    <p:extLst>
      <p:ext uri="{BB962C8B-B14F-4D97-AF65-F5344CB8AC3E}">
        <p14:creationId xmlns:p14="http://schemas.microsoft.com/office/powerpoint/2010/main" val="212935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5" end="5"/>
                                            </p:txEl>
                                          </p:spTgt>
                                        </p:tgtEl>
                                      </p:cBhvr>
                                    </p:animEffect>
                                    <p:animScale>
                                      <p:cBhvr>
                                        <p:cTn id="7"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87847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87870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55" y="91993"/>
            <a:ext cx="10515600" cy="584901"/>
          </a:xfrm>
        </p:spPr>
        <p:txBody>
          <a:bodyPr>
            <a:normAutofit fontScale="90000"/>
          </a:bodyPr>
          <a:lstStyle/>
          <a:p>
            <a:r>
              <a:rPr lang="en-US" b="1" dirty="0">
                <a:solidFill>
                  <a:schemeClr val="accent4">
                    <a:lumMod val="50000"/>
                  </a:schemeClr>
                </a:solidFill>
                <a:latin typeface="Cooper Black" charset="0"/>
                <a:ea typeface="Cooper Black" charset="0"/>
                <a:cs typeface="Cooper Black" charset="0"/>
              </a:rPr>
              <a:t>To confirm diagnosis of vasculitis..</a:t>
            </a:r>
          </a:p>
        </p:txBody>
      </p:sp>
      <p:sp>
        <p:nvSpPr>
          <p:cNvPr id="3" name="Content Placeholder 2"/>
          <p:cNvSpPr>
            <a:spLocks noGrp="1"/>
          </p:cNvSpPr>
          <p:nvPr>
            <p:ph idx="1"/>
          </p:nvPr>
        </p:nvSpPr>
        <p:spPr>
          <a:xfrm>
            <a:off x="90055" y="806204"/>
            <a:ext cx="12101945" cy="5696196"/>
          </a:xfrm>
        </p:spPr>
        <p:txBody>
          <a:bodyPr/>
          <a:lstStyle/>
          <a:p>
            <a:r>
              <a:rPr lang="en-US" b="1" dirty="0"/>
              <a:t>The site to be biopsied depends on clinical presentation.</a:t>
            </a:r>
          </a:p>
          <a:p>
            <a:r>
              <a:rPr lang="en-US" b="1" dirty="0"/>
              <a:t>Common </a:t>
            </a:r>
            <a:r>
              <a:rPr lang="en-US" b="1" dirty="0" err="1"/>
              <a:t>favoured</a:t>
            </a:r>
            <a:r>
              <a:rPr lang="en-US" b="1" dirty="0"/>
              <a:t> sites include skin, kidney, temporal artery, muscle, nasal mucosa, lung, nerve. </a:t>
            </a:r>
          </a:p>
          <a:p>
            <a:endParaRPr lang="en-US" dirty="0"/>
          </a:p>
          <a:p>
            <a:r>
              <a:rPr lang="en-US" b="1" dirty="0">
                <a:solidFill>
                  <a:schemeClr val="accent5">
                    <a:lumMod val="75000"/>
                  </a:schemeClr>
                </a:solidFill>
                <a:latin typeface="Cooper Black" charset="0"/>
                <a:ea typeface="Cooper Black" charset="0"/>
                <a:cs typeface="Cooper Black" charset="0"/>
              </a:rPr>
              <a:t>In patients with skin and renal involvement??</a:t>
            </a:r>
          </a:p>
          <a:p>
            <a:endParaRPr lang="en-US" dirty="0"/>
          </a:p>
          <a:p>
            <a:r>
              <a:rPr lang="en-US" b="1" dirty="0">
                <a:solidFill>
                  <a:srgbClr val="7030A0"/>
                </a:solidFill>
              </a:rPr>
              <a:t>Blind biopsies</a:t>
            </a:r>
            <a:r>
              <a:rPr lang="en-US" dirty="0"/>
              <a:t> </a:t>
            </a:r>
            <a:r>
              <a:rPr lang="en-US" b="1" dirty="0"/>
              <a:t>to ‘‘exclude vasculitis’’ in patients with non-specific </a:t>
            </a:r>
            <a:r>
              <a:rPr lang="en-US" b="1" dirty="0" err="1"/>
              <a:t>generalised</a:t>
            </a:r>
            <a:r>
              <a:rPr lang="en-US" b="1" dirty="0"/>
              <a:t> systemic symptoms are usually unhelpful.</a:t>
            </a:r>
          </a:p>
          <a:p>
            <a:r>
              <a:rPr lang="en-US" b="1" dirty="0"/>
              <a:t>Biopsy findings might sometimes not be helpful even in patients with definite vasculitis. </a:t>
            </a:r>
          </a:p>
          <a:p>
            <a:r>
              <a:rPr lang="en-US" b="1" dirty="0"/>
              <a:t>Histological examination could be normal in around 45%.</a:t>
            </a:r>
          </a:p>
        </p:txBody>
      </p:sp>
    </p:spTree>
    <p:extLst>
      <p:ext uri="{BB962C8B-B14F-4D97-AF65-F5344CB8AC3E}">
        <p14:creationId xmlns:p14="http://schemas.microsoft.com/office/powerpoint/2010/main" val="143663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3037</TotalTime>
  <Words>4962</Words>
  <Application>Microsoft Office PowerPoint</Application>
  <PresentationFormat>Widescreen</PresentationFormat>
  <Paragraphs>594</Paragraphs>
  <Slides>81</Slides>
  <Notes>2</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APPROACH TO VASCULITIS..</vt:lpstr>
      <vt:lpstr>PowerPoint Presentation</vt:lpstr>
      <vt:lpstr>CASE 1.. A 27-year- old tailor complained of numbness on the volar aspect of his thumb and the two neighboring fingers on the right hand.   Over the ensuing days,“the general weakness increased so rapidly that he was unable to leave the bed, the feeling of numbness also appeared in the left hand.”   The patient’s weakness,was accompanied by tachycardia, abdominal pains, and the appearance of cutaneous nodules over his trunk.     </vt:lpstr>
      <vt:lpstr>  GENERAL DIAGNOSTIC APPROACH..</vt:lpstr>
      <vt:lpstr>Vasculitis ‘‘mimics’’ should be excluded first..</vt:lpstr>
      <vt:lpstr>PowerPoint Presentation</vt:lpstr>
      <vt:lpstr>Possible secondary causes of vasculitis should be excluded..</vt:lpstr>
      <vt:lpstr>Extent of vasculitis should be assessed..</vt:lpstr>
      <vt:lpstr>To confirm diagnosis of vasculitis..</vt:lpstr>
      <vt:lpstr>Radiological..</vt:lpstr>
      <vt:lpstr>To identify the specific type of vasculitis..</vt:lpstr>
      <vt:lpstr>Typical manifestations..</vt:lpstr>
      <vt:lpstr>PowerPoint Presentation</vt:lpstr>
      <vt:lpstr>CLASSIFICATION OF VASCULITIS..</vt:lpstr>
      <vt:lpstr>INTERNATIONAL CHAPEL HILL CONSENSUS CONFERENCE ON THE NOMENCLATURE OF VASCULITIDES..  </vt:lpstr>
      <vt:lpstr>Small-vessel vasculitis (SVV)..  </vt:lpstr>
      <vt:lpstr>PowerPoint Presentation</vt:lpstr>
      <vt:lpstr>ANCA..</vt:lpstr>
      <vt:lpstr>PowerPoint Presentation</vt:lpstr>
      <vt:lpstr>PowerPoint Presentation</vt:lpstr>
      <vt:lpstr>PowerPoint Presentation</vt:lpstr>
      <vt:lpstr>INTERNATIONAL CHAPEL HILL CONSENSUS CONFERENCE ON THE NOMENCLATURE OF VASCULITIDES..  </vt:lpstr>
      <vt:lpstr>GIANT CELL ARTERITIS..  </vt:lpstr>
      <vt:lpstr>PowerPoint Presentation</vt:lpstr>
      <vt:lpstr>CLINICAL AND LABORATORY MANIFESTATIONS.. </vt:lpstr>
      <vt:lpstr>Polymyalgia rheumatica {PMR}..  </vt:lpstr>
      <vt:lpstr>PowerPoint Presentation</vt:lpstr>
      <vt:lpstr>Short segments of curved artery..  </vt:lpstr>
      <vt:lpstr>PowerPoint Presentation</vt:lpstr>
      <vt:lpstr>TAKAYASU’S ARTERITIS.. also known as pulseless disease or occlusive thromboaortopathy..   </vt:lpstr>
      <vt:lpstr>CLINICAL..  </vt:lpstr>
      <vt:lpstr>The diagnosis is confirmed by the characteristic pattern on arteriography.  Features includes irregular vessel walls, stenosis, poststenotic dilation, aneurysm formation, occlusion, and evidence of increased collateral circulation.  </vt:lpstr>
      <vt:lpstr>RADIOLOGY..</vt:lpstr>
      <vt:lpstr>PowerPoint Presentation</vt:lpstr>
      <vt:lpstr>TREATMENT.. </vt:lpstr>
      <vt:lpstr>Bechet’s Syndrome.. </vt:lpstr>
      <vt:lpstr>PowerPoint Presentation</vt:lpstr>
      <vt:lpstr>PowerPoint Presentation</vt:lpstr>
      <vt:lpstr>PowerPoint Presentation</vt:lpstr>
      <vt:lpstr>PowerPoint Presentation</vt:lpstr>
      <vt:lpstr>PowerPoint Presentation</vt:lpstr>
      <vt:lpstr>PowerPoint Presentation</vt:lpstr>
      <vt:lpstr>SMALL VESSEL VASCULITIS..</vt:lpstr>
      <vt:lpstr>GRANULOMATOSIS WITH POLYANGITIS (WEGENER’S)..  </vt:lpstr>
      <vt:lpstr>PowerPoint Presentation</vt:lpstr>
      <vt:lpstr>PowerPoint Presentation</vt:lpstr>
      <vt:lpstr>PowerPoint Presentation</vt:lpstr>
      <vt:lpstr>MICROSCOPIC POLYANGIITIS {MPA}..  </vt:lpstr>
      <vt:lpstr>PowerPoint Presentation</vt:lpstr>
      <vt:lpstr>PowerPoint Presentation</vt:lpstr>
      <vt:lpstr>EOSINOPHILIC GRANULOMATOSIS WITH POLYANGIITIS (CHURG-STRAUSS).. EGPA / AGPA.. </vt:lpstr>
      <vt:lpstr>PowerPoint Presentation</vt:lpstr>
      <vt:lpstr>The five factor score for prognosis..</vt:lpstr>
      <vt:lpstr>PowerPoint Presentation</vt:lpstr>
      <vt:lpstr>PowerPoint Presentation</vt:lpstr>
      <vt:lpstr>MEDIUM VESSEL VASCULITIS..{P.A.N}</vt:lpstr>
      <vt:lpstr>PowerPoint Presentation</vt:lpstr>
      <vt:lpstr>PowerPoint Presentation</vt:lpstr>
      <vt:lpstr>PowerPoint Presentation</vt:lpstr>
      <vt:lpstr>PowerPoint Presentation</vt:lpstr>
      <vt:lpstr>Kawasaki disease {infantile periarteritis nodosa, mucocutaneous lymph node syndrome}..  </vt:lpstr>
      <vt:lpstr>PowerPoint Presentation</vt:lpstr>
      <vt:lpstr>PowerPoint Presentation</vt:lpstr>
      <vt:lpstr>PowerPoint Presentation</vt:lpstr>
      <vt:lpstr>PowerPoint Presentation</vt:lpstr>
      <vt:lpstr>Immune complex–mediated small vessel vasculitis.. </vt:lpstr>
      <vt:lpstr>PowerPoint Presentation</vt:lpstr>
      <vt:lpstr>PowerPoint Presentation</vt:lpstr>
      <vt:lpstr>PowerPoint Presentation</vt:lpstr>
      <vt:lpstr>PowerPoint Presentation</vt:lpstr>
      <vt:lpstr>CRYOGLOBULINEMIA..</vt:lpstr>
      <vt:lpstr>PowerPoint Presentation</vt:lpstr>
      <vt:lpstr>Rheumatoid Vasculitis..  </vt:lpstr>
      <vt:lpstr>Bywaters’ lesions..</vt:lpstr>
      <vt:lpstr>Connective Tissue Disease–Associated Vasculitis..  </vt:lpstr>
      <vt:lpstr>PowerPoint Presentation</vt:lpstr>
      <vt:lpstr>Drug Toxicity..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APROACH TO A CASE OF VASCULITIS..</dc:title>
  <dc:creator>Microsoft Office User</dc:creator>
  <cp:lastModifiedBy>sneha pinky</cp:lastModifiedBy>
  <cp:revision>112</cp:revision>
  <dcterms:created xsi:type="dcterms:W3CDTF">2019-09-01T16:23:02Z</dcterms:created>
  <dcterms:modified xsi:type="dcterms:W3CDTF">2020-05-06T15:27:27Z</dcterms:modified>
</cp:coreProperties>
</file>